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821" r:id="rId2"/>
  </p:sldMasterIdLst>
  <p:notesMasterIdLst>
    <p:notesMasterId r:id="rId23"/>
  </p:notesMasterIdLst>
  <p:handoutMasterIdLst>
    <p:handoutMasterId r:id="rId24"/>
  </p:handoutMasterIdLst>
  <p:sldIdLst>
    <p:sldId id="261" r:id="rId3"/>
    <p:sldId id="503" r:id="rId4"/>
    <p:sldId id="529" r:id="rId5"/>
    <p:sldId id="530" r:id="rId6"/>
    <p:sldId id="532" r:id="rId7"/>
    <p:sldId id="528" r:id="rId8"/>
    <p:sldId id="531" r:id="rId9"/>
    <p:sldId id="517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42" r:id="rId20"/>
    <p:sldId id="543" r:id="rId21"/>
    <p:sldId id="544" r:id="rId22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FC04E6-2981-45E3-A148-A6B73D2BA185}">
          <p14:sldIdLst>
            <p14:sldId id="261"/>
            <p14:sldId id="503"/>
            <p14:sldId id="529"/>
            <p14:sldId id="530"/>
            <p14:sldId id="532"/>
            <p14:sldId id="528"/>
            <p14:sldId id="531"/>
            <p14:sldId id="517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</p14:sldIdLst>
        </p14:section>
        <p14:section name="Раздел без заголовка" id="{842CB0C6-C3E3-4417-8E10-ADE4B3041AD7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9900"/>
    <a:srgbClr val="006600"/>
    <a:srgbClr val="64005F"/>
    <a:srgbClr val="DD0DB5"/>
    <a:srgbClr val="CCCC00"/>
    <a:srgbClr val="BD2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4" autoAdjust="0"/>
    <p:restoredTop sz="94349" autoAdjust="0"/>
  </p:normalViewPr>
  <p:slideViewPr>
    <p:cSldViewPr>
      <p:cViewPr varScale="1">
        <p:scale>
          <a:sx n="140" d="100"/>
          <a:sy n="140" d="100"/>
        </p:scale>
        <p:origin x="-720" y="-10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0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F9A9F-DFFA-48E8-B899-AC772A54DAF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C25F-DE3A-49E4-BD42-139B57B73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94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FFE1EC-C998-4358-86ED-D389F49AF0D9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51E0B-7A29-4CB2-AC73-2760F4CB2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51E0B-7A29-4CB2-AC73-2760F4CB2F7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55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7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968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8739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432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4696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59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6147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99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34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359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643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0099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3950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2E29-14F3-40E5-AADA-FF652C4DF1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9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4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7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4248AF2-0B49-46D4-9E54-41CB83F158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2FBEBDA-9AE6-42A3-AB94-639DFCA236A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44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4973260"/>
            <a:ext cx="9144000" cy="246221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ru-RU" sz="10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8483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sz="900" b="1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900" b="1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900" b="1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900" b="1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9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-5400000">
            <a:off x="4548986" y="-3778647"/>
            <a:ext cx="80963" cy="88931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-5400000">
            <a:off x="4548986" y="433788"/>
            <a:ext cx="80963" cy="88931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3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4211960" y="3507854"/>
            <a:ext cx="4744206" cy="88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Гомзяк Александр Богданович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Заместитель директора Департамента образования и молодежной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политики </a:t>
            </a:r>
          </a:p>
          <a:p>
            <a:pPr algn="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Ханты-Мансийского автономного округа – Югры</a:t>
            </a: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09193"/>
              </p:ext>
            </p:extLst>
          </p:nvPr>
        </p:nvGraphicFramePr>
        <p:xfrm>
          <a:off x="0" y="4677984"/>
          <a:ext cx="9144000" cy="4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77984"/>
                        <a:ext cx="9144000" cy="4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99592" y="1556088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1. Об изменениях </a:t>
            </a:r>
            <a:r>
              <a:rPr lang="ru-RU" b="1" dirty="0">
                <a:solidFill>
                  <a:srgbClr val="002060"/>
                </a:solidFill>
              </a:rPr>
              <a:t>в законодательстве Российской Федерации по вопросам целевого обучения и приема на целевое </a:t>
            </a:r>
            <a:r>
              <a:rPr lang="ru-RU" b="1" dirty="0" smtClean="0">
                <a:solidFill>
                  <a:srgbClr val="002060"/>
                </a:solidFill>
              </a:rPr>
              <a:t>обучение. Об установлении </a:t>
            </a:r>
            <a:r>
              <a:rPr lang="ru-RU" b="1" dirty="0">
                <a:solidFill>
                  <a:srgbClr val="002060"/>
                </a:solidFill>
              </a:rPr>
              <a:t>квоты приема на целевое </a:t>
            </a:r>
            <a:r>
              <a:rPr lang="ru-RU" b="1" dirty="0" smtClean="0">
                <a:solidFill>
                  <a:srgbClr val="002060"/>
                </a:solidFill>
              </a:rPr>
              <a:t>обучение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pic>
        <p:nvPicPr>
          <p:cNvPr id="9" name="Picture 3" descr="image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2" y="51470"/>
            <a:ext cx="7874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Квота приема на целевое обучение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приема за счет бюджетных ассигнований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5307" y="2058198"/>
            <a:ext cx="2735982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dirty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(конкурс)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вычетом </a:t>
            </a:r>
            <a:r>
              <a:rPr lang="ru-RU" altLang="ru-RU" sz="2400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61964" y="2058198"/>
            <a:ext cx="3456856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квота приема лиц, имеющих особое право (бакалавриат, специалитет)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endParaRPr lang="ru-RU" altLang="ru-RU" sz="2400" dirty="0" smtClean="0">
              <a:solidFill>
                <a:srgbClr val="9537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718820" y="2058198"/>
            <a:ext cx="2376487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квота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целевое обучение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67431" y="4032815"/>
            <a:ext cx="3456857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7B0F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10 % </a:t>
            </a:r>
            <a:endParaRPr lang="ru-RU" sz="2000" dirty="0" smtClean="0">
              <a:solidFill>
                <a:srgbClr val="7B0F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7B0F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контрольных </a:t>
            </a:r>
            <a:r>
              <a:rPr lang="ru-RU" sz="2000" dirty="0">
                <a:solidFill>
                  <a:srgbClr val="7B0F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61964" y="1606029"/>
            <a:ext cx="8569325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цифры приема</a:t>
            </a:r>
          </a:p>
        </p:txBody>
      </p:sp>
    </p:spTree>
    <p:extLst>
      <p:ext uri="{BB962C8B-B14F-4D97-AF65-F5344CB8AC3E}">
        <p14:creationId xmlns:p14="http://schemas.microsoft.com/office/powerpoint/2010/main" val="24858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квоты приема на целевое обучение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55120" y="3101359"/>
            <a:ext cx="4128847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 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устанавливать квоту с указанием субъектов РФ, </a:t>
            </a:r>
          </a:p>
          <a:p>
            <a:pPr algn="ctr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должны быть трудоустроены выпускники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58029" y="1832506"/>
            <a:ext cx="8785225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Квота приема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82563" y="915566"/>
            <a:ext cx="8785225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 устанавливает 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специальностей и направлений подготовки 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приема на целевое обучение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58029" y="2358237"/>
            <a:ext cx="4137621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федерального 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РФ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295650" y="2355726"/>
            <a:ext cx="4668838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бюджетов субъектов РФ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органами местного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соответственно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8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квоты приема на целевое обучение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537" y="904364"/>
            <a:ext cx="8354418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</a:t>
            </a:r>
          </a:p>
          <a:p>
            <a:pPr algn="ctr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квоту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71226" y="2353335"/>
            <a:ext cx="8409406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определения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доли мест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приема на целевое обучение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количестве бюджетных мест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 rot="5400000">
            <a:off x="4268944" y="1534612"/>
            <a:ext cx="712910" cy="770962"/>
          </a:xfrm>
          <a:prstGeom prst="rightArrow">
            <a:avLst>
              <a:gd name="adj1" fmla="val 50000"/>
              <a:gd name="adj2" fmla="val 5553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altLang="ru-RU" sz="1600">
              <a:solidFill>
                <a:srgbClr val="7B0F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91007" y="3435846"/>
            <a:ext cx="771946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1600" b="1" dirty="0" smtClean="0">
                <a:solidFill>
                  <a:srgbClr val="7B0F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установления квоты Правительством РФ </a:t>
            </a:r>
          </a:p>
          <a:p>
            <a:r>
              <a:rPr lang="ru-RU" alt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542714" y="3860879"/>
            <a:ext cx="188344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мая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91007" y="4202138"/>
            <a:ext cx="5579666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последующие годы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26457" y="4287867"/>
            <a:ext cx="188344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октября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7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договору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целевое обучение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14313" y="1425551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условия договора о целевом обучении (обязательства заказчика и гражданина)</a:t>
            </a:r>
          </a:p>
          <a:p>
            <a:pPr algn="ctr"/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649563" y="1992192"/>
            <a:ext cx="6381278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предоставления / предоставлению гражданину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обучения </a:t>
            </a:r>
            <a:r>
              <a:rPr lang="ru-RU" sz="1600" b="1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</a:t>
            </a:r>
            <a:r>
              <a:rPr lang="ru-RU" sz="16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endParaRPr lang="ru-RU" sz="1600" dirty="0">
              <a:solidFill>
                <a:srgbClr val="871F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9115" y="2360043"/>
            <a:ext cx="2483768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</a:t>
            </a:r>
            <a:r>
              <a:rPr lang="ru-RU" alt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9432" y="3592637"/>
            <a:ext cx="2586615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</a:t>
            </a:r>
            <a:r>
              <a:rPr lang="ru-RU" alt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648850" y="2576967"/>
            <a:ext cx="6382704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трудоустройству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654927" y="3304605"/>
            <a:ext cx="6382704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освоению образовательной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651732" y="3643159"/>
            <a:ext cx="638270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осуществлению трудовой деятельности в течение </a:t>
            </a:r>
          </a:p>
          <a:p>
            <a:pPr algn="ctr"/>
            <a:r>
              <a:rPr lang="ru-RU" sz="1600" b="1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</a:t>
            </a:r>
            <a:r>
              <a:rPr lang="ru-RU" sz="16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1600" dirty="0">
              <a:solidFill>
                <a:srgbClr val="871F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6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договору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целевое обучение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51521" y="1995686"/>
            <a:ext cx="5544616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обучения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меры материального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оказываемых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осваиваемой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договором, предоставление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и (или) оплата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обучения и 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51520" y="1657859"/>
            <a:ext cx="3312367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 предоставления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794317" y="1218238"/>
            <a:ext cx="5760639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</a:t>
            </a:r>
            <a:r>
              <a:rPr lang="ru-RU" alt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5536" y="3586430"/>
            <a:ext cx="5184576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самостоятельно определяют перечень мер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порядка, сроков и размеров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предоставления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491879" y="1657132"/>
            <a:ext cx="2304258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предоставлению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934936" y="2245515"/>
            <a:ext cx="3061487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не позднее срока, установленного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910701" y="3976154"/>
            <a:ext cx="3079443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21.03.2019 № 302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25426" y="1660740"/>
            <a:ext cx="309000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трудоустройству гражданина</a:t>
            </a:r>
          </a:p>
        </p:txBody>
      </p:sp>
    </p:spTree>
    <p:extLst>
      <p:ext uri="{BB962C8B-B14F-4D97-AF65-F5344CB8AC3E}">
        <p14:creationId xmlns:p14="http://schemas.microsoft.com/office/powerpoint/2010/main" val="25262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быть заказчиком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целевое обучение</a:t>
            </a:r>
          </a:p>
          <a:p>
            <a:pPr algn="ctr"/>
            <a:endParaRPr lang="ru-RU" alt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11188" y="1261784"/>
            <a:ext cx="8353425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71.1 Федерального закона «Об образовании в Российской Федерации»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государственные и муниципальные учреждения, унитарные предприятия;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государственные корпорации;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государственные компании;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261701" y="2772457"/>
            <a:ext cx="0" cy="20287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252412" y="422793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257896" y="445610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250825" y="3795886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261701" y="2772457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4"/>
          <p:cNvSpPr>
            <a:spLocks noChangeArrowheads="1"/>
          </p:cNvSpPr>
          <p:nvPr/>
        </p:nvSpPr>
        <p:spPr bwMode="auto">
          <a:xfrm>
            <a:off x="235938" y="4835723"/>
            <a:ext cx="2148681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2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быть заказчиком 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целевое обучение</a:t>
            </a:r>
          </a:p>
          <a:p>
            <a:pPr algn="ctr"/>
            <a:endParaRPr lang="ru-RU" alt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07181" y="915566"/>
            <a:ext cx="8481219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органы государственной власти субъектов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07180" y="1563638"/>
            <a:ext cx="848122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учреждения, унитарные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6568" y="2499742"/>
            <a:ext cx="2008174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корпорации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01857" y="1995686"/>
            <a:ext cx="8518615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 в сводный реестр организаций оборонно-промышленного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19524" y="3119198"/>
            <a:ext cx="590094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 которых находятся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или в доверительном управлении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 корпораций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904243" y="2499743"/>
            <a:ext cx="5916229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которые созданы гос. корпорациями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переданы гос. корпорациям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2274742" y="2807518"/>
            <a:ext cx="629501" cy="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2274742" y="3022963"/>
            <a:ext cx="636282" cy="35784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22"/>
          <p:cNvGrpSpPr>
            <a:grpSpLocks/>
          </p:cNvGrpSpPr>
          <p:nvPr/>
        </p:nvGrpSpPr>
        <p:grpSpPr bwMode="auto">
          <a:xfrm>
            <a:off x="168275" y="6324848"/>
            <a:ext cx="1666875" cy="63500"/>
            <a:chOff x="2857500" y="5805488"/>
            <a:chExt cx="5929313" cy="144462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90032" y="3579862"/>
            <a:ext cx="2481768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66975" y="4281358"/>
            <a:ext cx="5025105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Хозяйственные общества, в уставном капитале которых присутствует доля РФ, субъекта РФ или муниципального образования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156176" y="4229262"/>
            <a:ext cx="2798249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Дочерние хозяйственные общества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5508104" y="3642418"/>
            <a:ext cx="1512168" cy="58684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5291672" y="4650691"/>
            <a:ext cx="86450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2779118" y="3841473"/>
            <a:ext cx="3377057" cy="38779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68892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обучения гражданина, 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указываемые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договоре о целевом обучении 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высшего образования)</a:t>
            </a:r>
          </a:p>
          <a:p>
            <a:pPr algn="ctr"/>
            <a:endParaRPr lang="ru-RU" alt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22"/>
          <p:cNvGrpSpPr>
            <a:grpSpLocks/>
          </p:cNvGrpSpPr>
          <p:nvPr/>
        </p:nvGrpSpPr>
        <p:grpSpPr bwMode="auto">
          <a:xfrm>
            <a:off x="168275" y="6324848"/>
            <a:ext cx="1666875" cy="63500"/>
            <a:chOff x="2857500" y="5805488"/>
            <a:chExt cx="5929313" cy="144462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45886" y="2139702"/>
            <a:ext cx="7200583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аккредитация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государственной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обязательно / необязательно)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44974" y="1554927"/>
            <a:ext cx="8748713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(специальности),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 (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подготовки) 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45886" y="2931790"/>
            <a:ext cx="7200583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(формы 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(очная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очно-заочная,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45886" y="3507854"/>
            <a:ext cx="720058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осуществляющая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(организаций),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образовательную деятельность)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44974" y="4587974"/>
            <a:ext cx="7201495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профиль) образовательной программы (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4120" y="2139702"/>
            <a:ext cx="1547218" cy="2800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в договоре по усмотрению заказчика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245669" y="1225084"/>
            <a:ext cx="8748713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 (высшее образование)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2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68892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обеспечить целевое обучение в интересах конкретного работодателя</a:t>
            </a:r>
          </a:p>
        </p:txBody>
      </p:sp>
      <p:grpSp>
        <p:nvGrpSpPr>
          <p:cNvPr id="31" name="Группа 22"/>
          <p:cNvGrpSpPr>
            <a:grpSpLocks/>
          </p:cNvGrpSpPr>
          <p:nvPr/>
        </p:nvGrpSpPr>
        <p:grpSpPr bwMode="auto">
          <a:xfrm>
            <a:off x="168275" y="6324848"/>
            <a:ext cx="1666875" cy="63500"/>
            <a:chOff x="2857500" y="5805488"/>
            <a:chExt cx="5929313" cy="144462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91630"/>
            <a:ext cx="4344417" cy="261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059" y="1528485"/>
            <a:ext cx="4510854" cy="254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27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68892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обеспечить целевое обучение в интересах конкретного работодателя</a:t>
            </a:r>
          </a:p>
        </p:txBody>
      </p:sp>
      <p:grpSp>
        <p:nvGrpSpPr>
          <p:cNvPr id="31" name="Группа 22"/>
          <p:cNvGrpSpPr>
            <a:grpSpLocks/>
          </p:cNvGrpSpPr>
          <p:nvPr/>
        </p:nvGrpSpPr>
        <p:grpSpPr bwMode="auto">
          <a:xfrm>
            <a:off x="168275" y="6324848"/>
            <a:ext cx="1666875" cy="63500"/>
            <a:chOff x="2857500" y="5805488"/>
            <a:chExt cx="5929313" cy="144462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7614"/>
            <a:ext cx="8033330" cy="334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3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765175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917575" y="846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474008" cy="30354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августа 2018 г. №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337-ФЗ</a:t>
            </a:r>
          </a:p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Российской Федерации </a:t>
            </a:r>
          </a:p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совершенствования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обучения»</a:t>
            </a:r>
          </a:p>
          <a:p>
            <a:pPr algn="ctr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Федеральный закон №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337-ФЗ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5113" y="3867894"/>
            <a:ext cx="8605838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337-ФЗ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1 января 2019 г.</a:t>
            </a:r>
          </a:p>
        </p:txBody>
      </p:sp>
    </p:spTree>
    <p:extLst>
      <p:ext uri="{BB962C8B-B14F-4D97-AF65-F5344CB8AC3E}">
        <p14:creationId xmlns:p14="http://schemas.microsoft.com/office/powerpoint/2010/main" val="72821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68892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 за неисполнение обязательств</a:t>
            </a:r>
          </a:p>
        </p:txBody>
      </p:sp>
      <p:grpSp>
        <p:nvGrpSpPr>
          <p:cNvPr id="31" name="Группа 22"/>
          <p:cNvGrpSpPr>
            <a:grpSpLocks/>
          </p:cNvGrpSpPr>
          <p:nvPr/>
        </p:nvGrpSpPr>
        <p:grpSpPr bwMode="auto">
          <a:xfrm>
            <a:off x="168275" y="6324848"/>
            <a:ext cx="1666875" cy="63500"/>
            <a:chOff x="2857500" y="5805488"/>
            <a:chExt cx="5929313" cy="144462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4" y="915565"/>
            <a:ext cx="7282383" cy="39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185887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72998" y="425221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норм в Федеральном законе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67544" y="1415554"/>
            <a:ext cx="8209609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статьи, посвященные </a:t>
            </a:r>
            <a:r>
              <a:rPr lang="ru-RU" sz="20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целевому </a:t>
            </a:r>
            <a:r>
              <a:rPr lang="ru-RU" sz="2000" b="1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</a:t>
            </a:r>
            <a:endParaRPr lang="ru-RU" sz="2000" b="1" dirty="0" smtClean="0">
              <a:solidFill>
                <a:srgbClr val="871F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приему на целевое обучение: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 56.      Целевое обучение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 71.1.   Особенности приема на целевое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60375" y="3867894"/>
            <a:ext cx="8209609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71F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СПО: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68. Среднее профессиональное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часть 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185887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72998" y="425221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Подзаконные акты, утвержденные 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Российской Федерации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750" y="1288792"/>
            <a:ext cx="8672796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 марта 2019 г. № 302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4749" y="3435846"/>
            <a:ext cx="8672797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февраля 2019 г.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186-р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95536" y="2494637"/>
            <a:ext cx="828092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форма договора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целевом обучении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95536" y="2927846"/>
            <a:ext cx="828092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квоты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целевое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за счет средств федерального бюджета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95536" y="2063750"/>
            <a:ext cx="828092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целевом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endParaRPr lang="ru-RU" altLang="ru-RU" sz="1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81250" y="4111779"/>
            <a:ext cx="8280920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специальностей, направлений подготовки,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проводится прием на целевое обучение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высшего образования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установленной квоты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1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185887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72998" y="425221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акты, 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</a:p>
          <a:p>
            <a:pPr algn="ctr"/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 - Югры</a:t>
            </a:r>
            <a:endParaRPr lang="ru-RU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2844" y="1355863"/>
            <a:ext cx="8672796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Ханты-Мансийского автономного округа - Югры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28 июня 2019 г. № 205-п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Ханты-Мансийского автономного округа - Югры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11 сентября 2019 года № 312-п</a:t>
            </a:r>
          </a:p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квоты приема на целевое обучение по образовательным программам высшего образования за счет бюджетных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ассигнований </a:t>
            </a:r>
          </a:p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округа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Югры»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95536" y="2063750"/>
            <a:ext cx="828092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установления квоты приема на целевое обучение </a:t>
            </a:r>
            <a:endParaRPr lang="ru-RU" altLang="ru-RU" sz="1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185887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80648" y="1817538"/>
            <a:ext cx="1658938" cy="1190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</a:p>
          <a:p>
            <a:pPr algn="ctr"/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924803" y="1817538"/>
            <a:ext cx="23844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целевое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72998" y="425221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профессионального образования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924803" y="2966888"/>
            <a:ext cx="2384425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ВО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83823" y="2966888"/>
            <a:ext cx="1655763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886998" y="3424088"/>
            <a:ext cx="1655763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069974" y="1235536"/>
            <a:ext cx="8074025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u="sng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337-ФЗ</a:t>
            </a:r>
            <a:endParaRPr lang="ru-RU" altLang="ru-RU" sz="2000" b="1" u="sng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12792" y="2831951"/>
            <a:ext cx="2387600" cy="1323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 договора </a:t>
            </a:r>
          </a:p>
          <a:p>
            <a:pPr algn="ct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целевом обучении </a:t>
            </a:r>
          </a:p>
          <a:p>
            <a:pPr algn="ct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индивидуального достижения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712792" y="1817538"/>
            <a:ext cx="2384425" cy="1014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 СПО</a:t>
            </a:r>
          </a:p>
        </p:txBody>
      </p:sp>
    </p:spTree>
    <p:extLst>
      <p:ext uri="{BB962C8B-B14F-4D97-AF65-F5344CB8AC3E}">
        <p14:creationId xmlns:p14="http://schemas.microsoft.com/office/powerpoint/2010/main" val="170490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99824" y="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185887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72998" y="342925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договора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274303" y="1898379"/>
            <a:ext cx="2489200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/>
              <a:t>Договор </a:t>
            </a:r>
          </a:p>
          <a:p>
            <a:r>
              <a:rPr lang="ru-RU" altLang="ru-RU" sz="1600" dirty="0"/>
              <a:t>о целевом обучении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384550" y="2682001"/>
            <a:ext cx="735013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Вуз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88913" y="2682001"/>
            <a:ext cx="180975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Заказчик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3200" y="1424701"/>
            <a:ext cx="1819275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Гражданин</a:t>
            </a:r>
          </a:p>
        </p:txBody>
      </p:sp>
      <p:sp>
        <p:nvSpPr>
          <p:cNvPr id="30" name="Двойная стрелка влево/вправо 29"/>
          <p:cNvSpPr>
            <a:spLocks noChangeArrowheads="1"/>
          </p:cNvSpPr>
          <p:nvPr/>
        </p:nvSpPr>
        <p:spPr bwMode="auto">
          <a:xfrm rot="5400000">
            <a:off x="667544" y="2065257"/>
            <a:ext cx="844550" cy="341312"/>
          </a:xfrm>
          <a:prstGeom prst="leftRightArrow">
            <a:avLst>
              <a:gd name="adj1" fmla="val 50000"/>
              <a:gd name="adj2" fmla="val 3465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>
              <a:defRPr/>
            </a:pPr>
            <a:endParaRPr lang="ru-RU" sz="16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2022475" y="2724863"/>
            <a:ext cx="1325389" cy="282575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65175" y="3082791"/>
            <a:ext cx="3887788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Договор </a:t>
            </a:r>
            <a:r>
              <a:rPr lang="ru-RU" altLang="ru-RU" sz="1600" dirty="0" smtClean="0"/>
              <a:t>о </a:t>
            </a:r>
            <a:r>
              <a:rPr lang="ru-RU" altLang="ru-RU" sz="1600" dirty="0"/>
              <a:t>целевом приеме 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894877" y="1898378"/>
            <a:ext cx="2460625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/>
              <a:t>Договор </a:t>
            </a:r>
          </a:p>
          <a:p>
            <a:r>
              <a:rPr lang="ru-RU" altLang="ru-RU" sz="1600" dirty="0"/>
              <a:t>о целевом обучении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8045450" y="2633489"/>
            <a:ext cx="827087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Вуз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802187" y="2633489"/>
            <a:ext cx="184785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Заказчик</a:t>
            </a:r>
          </a:p>
        </p:txBody>
      </p:sp>
      <p:sp>
        <p:nvSpPr>
          <p:cNvPr id="36" name="Двойная стрелка влево/вправо 35"/>
          <p:cNvSpPr>
            <a:spLocks noChangeArrowheads="1"/>
          </p:cNvSpPr>
          <p:nvPr/>
        </p:nvSpPr>
        <p:spPr bwMode="auto">
          <a:xfrm rot="5400000">
            <a:off x="5323681" y="2024682"/>
            <a:ext cx="835025" cy="341313"/>
          </a:xfrm>
          <a:prstGeom prst="leftRightArrow">
            <a:avLst>
              <a:gd name="adj1" fmla="val 50000"/>
              <a:gd name="adj2" fmla="val 3426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>
              <a:defRPr/>
            </a:pPr>
            <a:endParaRPr lang="ru-RU" sz="16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>
            <a:off x="6683375" y="2676351"/>
            <a:ext cx="1362075" cy="284163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802187" y="3095822"/>
            <a:ext cx="4227513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целевом приеме не заключается.</a:t>
            </a:r>
          </a:p>
          <a:p>
            <a:pPr algn="ctr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вуза провести прием на целевое обучение (норма закона)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07950" y="718592"/>
            <a:ext cx="4308475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вступления в силу Федерального закона № 337-ФЗ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целевом приеме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521149" y="699542"/>
            <a:ext cx="4622852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u="sng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вступления в силу Федерального закона №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337-ФЗ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на целевое обучение 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16475" y="1347614"/>
            <a:ext cx="1819275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Гражданин</a:t>
            </a:r>
          </a:p>
        </p:txBody>
      </p:sp>
      <p:grpSp>
        <p:nvGrpSpPr>
          <p:cNvPr id="42" name="Группа 7"/>
          <p:cNvGrpSpPr>
            <a:grpSpLocks/>
          </p:cNvGrpSpPr>
          <p:nvPr/>
        </p:nvGrpSpPr>
        <p:grpSpPr bwMode="auto">
          <a:xfrm>
            <a:off x="6864784" y="2586865"/>
            <a:ext cx="999256" cy="431801"/>
            <a:chOff x="2808288" y="2292350"/>
            <a:chExt cx="2654300" cy="1042988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72997" y="3992265"/>
            <a:ext cx="4308527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осуществляется </a:t>
            </a:r>
          </a:p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конкретного заказчика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802187" y="4261033"/>
            <a:ext cx="421322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осуществляется </a:t>
            </a:r>
          </a:p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всех заказчиков на равных условиях</a:t>
            </a:r>
          </a:p>
        </p:txBody>
      </p:sp>
      <p:sp>
        <p:nvSpPr>
          <p:cNvPr id="47" name="AutoShape 43"/>
          <p:cNvSpPr>
            <a:spLocks noChangeArrowheads="1"/>
          </p:cNvSpPr>
          <p:nvPr/>
        </p:nvSpPr>
        <p:spPr bwMode="auto">
          <a:xfrm rot="5400000">
            <a:off x="2447250" y="3505434"/>
            <a:ext cx="523637" cy="380330"/>
          </a:xfrm>
          <a:prstGeom prst="rightArrow">
            <a:avLst>
              <a:gd name="adj1" fmla="val 31370"/>
              <a:gd name="adj2" fmla="val 50385"/>
            </a:avLst>
          </a:prstGeom>
          <a:solidFill>
            <a:schemeClr val="bg1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8" name="AutoShape 43"/>
          <p:cNvSpPr>
            <a:spLocks noChangeArrowheads="1"/>
          </p:cNvSpPr>
          <p:nvPr/>
        </p:nvSpPr>
        <p:spPr bwMode="auto">
          <a:xfrm rot="5400000">
            <a:off x="6857766" y="3877519"/>
            <a:ext cx="307011" cy="323850"/>
          </a:xfrm>
          <a:prstGeom prst="rightArrow">
            <a:avLst>
              <a:gd name="adj1" fmla="val 31370"/>
              <a:gd name="adj2" fmla="val 60274"/>
            </a:avLst>
          </a:prstGeom>
          <a:solidFill>
            <a:schemeClr val="bg1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765175" y="90360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917575" y="105600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договора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55575" y="3003798"/>
            <a:ext cx="878522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не связан договором с конкретным вузом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55575" y="3397498"/>
            <a:ext cx="8785225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следствие этого, абитуриент может поступать как «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вуз, в котором имеется соответствующее направление подготовки (специальность) (по программам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5 вузов согласно Порядку приема)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816726" y="1523470"/>
            <a:ext cx="2460625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/>
              <a:t>Договор </a:t>
            </a:r>
          </a:p>
          <a:p>
            <a:r>
              <a:rPr lang="ru-RU" altLang="ru-RU" sz="1600" dirty="0"/>
              <a:t>о целевом обучении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67299" y="2258581"/>
            <a:ext cx="827087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Вуз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24036" y="2258581"/>
            <a:ext cx="184785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Заказчик</a:t>
            </a:r>
          </a:p>
        </p:txBody>
      </p:sp>
      <p:sp>
        <p:nvSpPr>
          <p:cNvPr id="22" name="Двойная стрелка влево/вправо 21"/>
          <p:cNvSpPr>
            <a:spLocks noChangeArrowheads="1"/>
          </p:cNvSpPr>
          <p:nvPr/>
        </p:nvSpPr>
        <p:spPr bwMode="auto">
          <a:xfrm rot="5400000">
            <a:off x="1245530" y="1649774"/>
            <a:ext cx="835025" cy="341313"/>
          </a:xfrm>
          <a:prstGeom prst="leftRightArrow">
            <a:avLst>
              <a:gd name="adj1" fmla="val 50000"/>
              <a:gd name="adj2" fmla="val 3426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eaVert" anchor="ctr"/>
          <a:lstStyle/>
          <a:p>
            <a:pPr algn="ctr">
              <a:defRPr/>
            </a:pPr>
            <a:endParaRPr lang="ru-RU" sz="16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2605224" y="2301443"/>
            <a:ext cx="1362075" cy="284163"/>
          </a:xfrm>
          <a:prstGeom prst="left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38324" y="972706"/>
            <a:ext cx="1819275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600"/>
              <a:t>Гражданин</a:t>
            </a:r>
          </a:p>
        </p:txBody>
      </p:sp>
      <p:grpSp>
        <p:nvGrpSpPr>
          <p:cNvPr id="25" name="Группа 7"/>
          <p:cNvGrpSpPr>
            <a:grpSpLocks/>
          </p:cNvGrpSpPr>
          <p:nvPr/>
        </p:nvGrpSpPr>
        <p:grpSpPr bwMode="auto">
          <a:xfrm>
            <a:off x="2786633" y="2211957"/>
            <a:ext cx="999256" cy="431801"/>
            <a:chOff x="2808288" y="2292350"/>
            <a:chExt cx="2654300" cy="10429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4572000" y="1090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целевое обучение –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договор – договор о целевом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170833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10658" y="51470"/>
            <a:ext cx="7739297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blurRad="292100" dist="50800" dir="2700000" algn="ctr" rotWithShape="0">
              <a:srgbClr val="000000">
                <a:alpha val="65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Правительство Ханты-Мансийского автономного округа –Югры</a:t>
            </a:r>
          </a:p>
          <a:p>
            <a:pPr algn="ctr"/>
            <a:r>
              <a:rPr lang="ru-RU" sz="1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 Ханты-Мансийского автономного округа - Югры</a:t>
            </a:r>
          </a:p>
        </p:txBody>
      </p:sp>
      <p:sp>
        <p:nvSpPr>
          <p:cNvPr id="5" name="AutoShape 2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Диаграмма ответов в Формах. Вопрос: Ваш пол. Количество ответов: 18&amp;nbsp;823&amp;nbsp;ответа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5564" y="42969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договора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39110" y="2931790"/>
            <a:ext cx="4248150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о целевом </a:t>
            </a: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068247" y="4528567"/>
            <a:ext cx="30861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87222" y="1347614"/>
            <a:ext cx="4248150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(поступающий 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обучающийся)</a:t>
            </a:r>
          </a:p>
        </p:txBody>
      </p:sp>
      <p:sp>
        <p:nvSpPr>
          <p:cNvPr id="31" name="AutoShape 43"/>
          <p:cNvSpPr>
            <a:spLocks noChangeArrowheads="1"/>
          </p:cNvSpPr>
          <p:nvPr/>
        </p:nvSpPr>
        <p:spPr bwMode="auto">
          <a:xfrm rot="5400000">
            <a:off x="2229644" y="2212276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43"/>
          <p:cNvSpPr>
            <a:spLocks noChangeArrowheads="1"/>
          </p:cNvSpPr>
          <p:nvPr/>
        </p:nvSpPr>
        <p:spPr bwMode="auto">
          <a:xfrm rot="-5400000">
            <a:off x="2259805" y="3780790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315226" y="3099823"/>
            <a:ext cx="2728912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сторонами договора</a:t>
            </a: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 flipV="1">
            <a:off x="7649677" y="2521838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7680998" y="3407600"/>
            <a:ext cx="0" cy="3438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4833" y="1275606"/>
            <a:ext cx="2448967" cy="116955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 </a:t>
            </a:r>
          </a:p>
          <a:p>
            <a:pPr algn="ctr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(организация, осуществляющая образовательную деятельность)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503969" y="3798788"/>
            <a:ext cx="2520975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(организация, </a:t>
            </a:r>
          </a:p>
          <a:p>
            <a:pPr algn="ctr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будет работать гражданин)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728770" y="3301122"/>
            <a:ext cx="1670065" cy="1051957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cxnSp>
        <p:nvCxnSpPr>
          <p:cNvPr id="39" name="Прямая со стрелкой 54"/>
          <p:cNvCxnSpPr>
            <a:cxnSpLocks noChangeShapeType="1"/>
          </p:cNvCxnSpPr>
          <p:nvPr/>
        </p:nvCxnSpPr>
        <p:spPr bwMode="auto">
          <a:xfrm flipH="1">
            <a:off x="4723979" y="1975574"/>
            <a:ext cx="1570187" cy="127813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0" y="846138"/>
            <a:ext cx="9144000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включения </a:t>
            </a:r>
            <a:r>
              <a:rPr lang="ru-RU" alt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и 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сторон договора</a:t>
            </a:r>
            <a:endParaRPr lang="ru-RU" altLang="ru-RU" sz="2000" b="1" u="sng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2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Шаблон Презентации СП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ританский Совет 26.02.07">
  <a:themeElements>
    <a:clrScheme name="Британский Совет 26.02.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ританский Совет 26.02.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Британский Совет 26.02.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11168</TotalTime>
  <Words>1366</Words>
  <Application>Microsoft Office PowerPoint</Application>
  <PresentationFormat>Экран (16:9)</PresentationFormat>
  <Paragraphs>282</Paragraphs>
  <Slides>20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1_Шаблон Презентации СПК</vt:lpstr>
      <vt:lpstr>Британский Совет 26.02.07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Шалунова М. Г.</dc:creator>
  <cp:lastModifiedBy>Черепенко Любовь Петровна</cp:lastModifiedBy>
  <cp:revision>550</cp:revision>
  <cp:lastPrinted>2018-04-24T10:05:47Z</cp:lastPrinted>
  <dcterms:modified xsi:type="dcterms:W3CDTF">2020-09-24T09:20:06Z</dcterms:modified>
</cp:coreProperties>
</file>