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40" r:id="rId1"/>
  </p:sldMasterIdLst>
  <p:notesMasterIdLst>
    <p:notesMasterId r:id="rId30"/>
  </p:notesMasterIdLst>
  <p:handoutMasterIdLst>
    <p:handoutMasterId r:id="rId31"/>
  </p:handoutMasterIdLst>
  <p:sldIdLst>
    <p:sldId id="306" r:id="rId2"/>
    <p:sldId id="311" r:id="rId3"/>
    <p:sldId id="351" r:id="rId4"/>
    <p:sldId id="352" r:id="rId5"/>
    <p:sldId id="312" r:id="rId6"/>
    <p:sldId id="350" r:id="rId7"/>
    <p:sldId id="370" r:id="rId8"/>
    <p:sldId id="371" r:id="rId9"/>
    <p:sldId id="373" r:id="rId10"/>
    <p:sldId id="372" r:id="rId11"/>
    <p:sldId id="374" r:id="rId12"/>
    <p:sldId id="324" r:id="rId13"/>
    <p:sldId id="377" r:id="rId14"/>
    <p:sldId id="376" r:id="rId15"/>
    <p:sldId id="375" r:id="rId16"/>
    <p:sldId id="378" r:id="rId17"/>
    <p:sldId id="379" r:id="rId18"/>
    <p:sldId id="380" r:id="rId19"/>
    <p:sldId id="382" r:id="rId20"/>
    <p:sldId id="381" r:id="rId21"/>
    <p:sldId id="386" r:id="rId22"/>
    <p:sldId id="388" r:id="rId23"/>
    <p:sldId id="387" r:id="rId24"/>
    <p:sldId id="384" r:id="rId25"/>
    <p:sldId id="336" r:id="rId26"/>
    <p:sldId id="338" r:id="rId27"/>
    <p:sldId id="337" r:id="rId28"/>
    <p:sldId id="389" r:id="rId29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0734CB51-847A-4FEB-8698-B5A3A7692871}">
          <p14:sldIdLst>
            <p14:sldId id="306"/>
            <p14:sldId id="311"/>
            <p14:sldId id="351"/>
            <p14:sldId id="352"/>
            <p14:sldId id="312"/>
            <p14:sldId id="350"/>
            <p14:sldId id="370"/>
            <p14:sldId id="371"/>
            <p14:sldId id="373"/>
            <p14:sldId id="372"/>
            <p14:sldId id="374"/>
            <p14:sldId id="324"/>
            <p14:sldId id="377"/>
            <p14:sldId id="376"/>
            <p14:sldId id="375"/>
            <p14:sldId id="378"/>
            <p14:sldId id="379"/>
            <p14:sldId id="380"/>
            <p14:sldId id="382"/>
            <p14:sldId id="381"/>
            <p14:sldId id="386"/>
            <p14:sldId id="388"/>
            <p14:sldId id="387"/>
            <p14:sldId id="384"/>
            <p14:sldId id="336"/>
            <p14:sldId id="338"/>
            <p14:sldId id="337"/>
            <p14:sldId id="339"/>
            <p14:sldId id="38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99FF"/>
    <a:srgbClr val="CCFFFF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8057" autoAdjust="0"/>
  </p:normalViewPr>
  <p:slideViewPr>
    <p:cSldViewPr>
      <p:cViewPr>
        <p:scale>
          <a:sx n="90" d="100"/>
          <a:sy n="90" d="100"/>
        </p:scale>
        <p:origin x="-2244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280"/>
    </p:cViewPr>
  </p:sorterViewPr>
  <p:notesViewPr>
    <p:cSldViewPr>
      <p:cViewPr varScale="1">
        <p:scale>
          <a:sx n="83" d="100"/>
          <a:sy n="83" d="100"/>
        </p:scale>
        <p:origin x="-1020" y="-102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7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8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2593141025641027"/>
          <c:y val="6.9072418551852963E-2"/>
          <c:w val="0.71897649572649569"/>
          <c:h val="0.570235950178300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2016 год (первона-чальный)</c:v>
                </c:pt>
                <c:pt idx="1">
                  <c:v>2016 год (оценка)</c:v>
                </c:pt>
                <c:pt idx="2">
                  <c:v>2017 год (план)</c:v>
                </c:pt>
                <c:pt idx="3">
                  <c:v>2018 год (прогноз)</c:v>
                </c:pt>
                <c:pt idx="4">
                  <c:v>2019 год (прогноз)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241685</c:v>
                </c:pt>
                <c:pt idx="1">
                  <c:v>249560.88999999998</c:v>
                </c:pt>
                <c:pt idx="2">
                  <c:v>245154.5</c:v>
                </c:pt>
                <c:pt idx="3">
                  <c:v>249607.6</c:v>
                </c:pt>
                <c:pt idx="4">
                  <c:v>253935.7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2016 год (первона-чальный)</c:v>
                </c:pt>
                <c:pt idx="1">
                  <c:v>2016 год (оценка)</c:v>
                </c:pt>
                <c:pt idx="2">
                  <c:v>2017 год (план)</c:v>
                </c:pt>
                <c:pt idx="3">
                  <c:v>2018 год (прогноз)</c:v>
                </c:pt>
                <c:pt idx="4">
                  <c:v>2019 год (прогноз)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27956.9</c:v>
                </c:pt>
                <c:pt idx="1">
                  <c:v>37422.25</c:v>
                </c:pt>
                <c:pt idx="2">
                  <c:v>30547</c:v>
                </c:pt>
                <c:pt idx="3">
                  <c:v>30547</c:v>
                </c:pt>
                <c:pt idx="4">
                  <c:v>30547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Дотации/ доп.НДФЛ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2016 год (первона-чальный)</c:v>
                </c:pt>
                <c:pt idx="1">
                  <c:v>2016 год (оценка)</c:v>
                </c:pt>
                <c:pt idx="2">
                  <c:v>2017 год (план)</c:v>
                </c:pt>
                <c:pt idx="3">
                  <c:v>2018 год (прогноз)</c:v>
                </c:pt>
                <c:pt idx="4">
                  <c:v>2019 год (прогноз)</c:v>
                </c:pt>
              </c:strCache>
            </c:strRef>
          </c:cat>
          <c:val>
            <c:numRef>
              <c:f>Лист1!$D$2:$D$6</c:f>
              <c:numCache>
                <c:formatCode>#,##0.0</c:formatCode>
                <c:ptCount val="5"/>
                <c:pt idx="0">
                  <c:v>333895.40000000002</c:v>
                </c:pt>
                <c:pt idx="1">
                  <c:v>369204.8</c:v>
                </c:pt>
                <c:pt idx="2">
                  <c:v>387597.3</c:v>
                </c:pt>
                <c:pt idx="3">
                  <c:v>248928.8</c:v>
                </c:pt>
                <c:pt idx="4">
                  <c:v>249044.9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Целевые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2016 год (первона-чальный)</c:v>
                </c:pt>
                <c:pt idx="1">
                  <c:v>2016 год (оценка)</c:v>
                </c:pt>
                <c:pt idx="2">
                  <c:v>2017 год (план)</c:v>
                </c:pt>
                <c:pt idx="3">
                  <c:v>2018 год (прогноз)</c:v>
                </c:pt>
                <c:pt idx="4">
                  <c:v>2019 год (прогноз)</c:v>
                </c:pt>
              </c:strCache>
            </c:strRef>
          </c:cat>
          <c:val>
            <c:numRef>
              <c:f>Лист1!$E$2:$E$6</c:f>
              <c:numCache>
                <c:formatCode>#,##0.0</c:formatCode>
                <c:ptCount val="5"/>
                <c:pt idx="0">
                  <c:v>536893.19999999972</c:v>
                </c:pt>
                <c:pt idx="1">
                  <c:v>839894.30999999982</c:v>
                </c:pt>
                <c:pt idx="2">
                  <c:v>529430.69999999972</c:v>
                </c:pt>
                <c:pt idx="3">
                  <c:v>502958.1</c:v>
                </c:pt>
                <c:pt idx="4">
                  <c:v>483836.3</c:v>
                </c:pt>
              </c:numCache>
            </c:numRef>
          </c:val>
        </c:ser>
        <c:dLbls/>
        <c:gapWidth val="95"/>
        <c:gapDepth val="95"/>
        <c:shape val="cylinder"/>
        <c:axId val="117999872"/>
        <c:axId val="119358208"/>
        <c:axId val="0"/>
      </c:bar3DChart>
      <c:catAx>
        <c:axId val="117999872"/>
        <c:scaling>
          <c:orientation val="minMax"/>
        </c:scaling>
        <c:axPos val="b"/>
        <c:numFmt formatCode="General" sourceLinked="0"/>
        <c:majorTickMark val="none"/>
        <c:tickLblPos val="nextTo"/>
        <c:crossAx val="119358208"/>
        <c:crosses val="autoZero"/>
        <c:auto val="1"/>
        <c:lblAlgn val="ctr"/>
        <c:lblOffset val="100"/>
      </c:catAx>
      <c:valAx>
        <c:axId val="119358208"/>
        <c:scaling>
          <c:orientation val="minMax"/>
        </c:scaling>
        <c:axPos val="l"/>
        <c:majorGridlines/>
        <c:numFmt formatCode="#,##0.0" sourceLinked="1"/>
        <c:majorTickMark val="none"/>
        <c:tickLblPos val="none"/>
        <c:crossAx val="1179998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1413313129822412"/>
          <c:w val="1"/>
          <c:h val="0.7248010136779886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chemeClr val="accent1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38100">
              <a:bevelT w="63500" h="25400"/>
              <a:contourClr>
                <a:schemeClr val="lt1"/>
              </a:contourClr>
            </a:sp3d>
          </c:spPr>
          <c:dLbls>
            <c:dLbl>
              <c:idx val="0"/>
              <c:layout>
                <c:manualLayout>
                  <c:x val="2.7776684164479443E-3"/>
                  <c:y val="0.2615925229125282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1666666666666683E-3"/>
                  <c:y val="2.1947875696218607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УСН, ЕНВД</c:v>
                </c:pt>
                <c:pt idx="3">
                  <c:v>Налоги на имущество</c:v>
                </c:pt>
                <c:pt idx="4">
                  <c:v>Гос.пошлина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198879.9</c:v>
                </c:pt>
                <c:pt idx="1">
                  <c:v>4652</c:v>
                </c:pt>
                <c:pt idx="2">
                  <c:v>22341.1</c:v>
                </c:pt>
                <c:pt idx="3">
                  <c:v>13100</c:v>
                </c:pt>
                <c:pt idx="4">
                  <c:v>1012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
 оценка</c:v>
                </c:pt>
              </c:strCache>
            </c:strRef>
          </c:tx>
          <c:spPr>
            <a:solidFill>
              <a:schemeClr val="accent2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38100">
              <a:bevelT w="63500" h="25400"/>
              <a:contourClr>
                <a:schemeClr val="lt1"/>
              </a:contourClr>
            </a:sp3d>
          </c:spPr>
          <c:dLbls>
            <c:dLbl>
              <c:idx val="0"/>
              <c:layout>
                <c:manualLayout>
                  <c:x val="-1.388888888888902E-3"/>
                  <c:y val="0.2610588840953335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5555555555555558E-3"/>
                  <c:y val="2.1947875696218607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УСН, ЕНВД</c:v>
                </c:pt>
                <c:pt idx="3">
                  <c:v>Налоги на имущество</c:v>
                </c:pt>
                <c:pt idx="4">
                  <c:v>Гос.пошлина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204879.9</c:v>
                </c:pt>
                <c:pt idx="1">
                  <c:v>6414.8</c:v>
                </c:pt>
                <c:pt idx="2">
                  <c:v>23924.1</c:v>
                </c:pt>
                <c:pt idx="3">
                  <c:v>13100</c:v>
                </c:pt>
                <c:pt idx="4">
                  <c:v>1242.0999999999999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accent3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38100">
              <a:bevelT w="63500" h="25400"/>
              <a:contourClr>
                <a:schemeClr val="lt1"/>
              </a:contourClr>
            </a:sp3d>
          </c:spPr>
          <c:dLbls>
            <c:dLbl>
              <c:idx val="0"/>
              <c:layout>
                <c:manualLayout>
                  <c:x val="1.3888888888889033E-3"/>
                  <c:y val="0.26417461612493881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УСН, ЕНВД</c:v>
                </c:pt>
                <c:pt idx="3">
                  <c:v>Налоги на имущество</c:v>
                </c:pt>
                <c:pt idx="4">
                  <c:v>Гос.пошлина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198900</c:v>
                </c:pt>
                <c:pt idx="1">
                  <c:v>6791</c:v>
                </c:pt>
                <c:pt idx="2">
                  <c:v>23720</c:v>
                </c:pt>
                <c:pt idx="3">
                  <c:v>14643.5</c:v>
                </c:pt>
                <c:pt idx="4">
                  <c:v>1100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4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38100">
              <a:bevelT w="63500" h="25400"/>
              <a:contourClr>
                <a:schemeClr val="lt1"/>
              </a:contourClr>
            </a:sp3d>
          </c:spPr>
          <c:dLbls>
            <c:dLbl>
              <c:idx val="0"/>
              <c:layout>
                <c:manualLayout>
                  <c:x val="1.38888888888889E-3"/>
                  <c:y val="0.27215365863311025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УСН, ЕНВД</c:v>
                </c:pt>
                <c:pt idx="3">
                  <c:v>Налоги на имущество</c:v>
                </c:pt>
                <c:pt idx="4">
                  <c:v>Гос.пошлина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>
                  <c:v>202478</c:v>
                </c:pt>
                <c:pt idx="1">
                  <c:v>7126.1</c:v>
                </c:pt>
                <c:pt idx="2">
                  <c:v>23880</c:v>
                </c:pt>
                <c:pt idx="3">
                  <c:v>14923.5</c:v>
                </c:pt>
                <c:pt idx="4">
                  <c:v>1100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5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38100">
              <a:bevelT w="63500" h="25400"/>
              <a:contourClr>
                <a:schemeClr val="lt1"/>
              </a:contourClr>
            </a:sp3d>
          </c:spPr>
          <c:dLbls>
            <c:dLbl>
              <c:idx val="0"/>
              <c:layout>
                <c:manualLayout>
                  <c:x val="-1.3888888888888894E-3"/>
                  <c:y val="0.2768777818462714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УСН, ЕНВД</c:v>
                </c:pt>
                <c:pt idx="3">
                  <c:v>Налоги на имущество</c:v>
                </c:pt>
                <c:pt idx="4">
                  <c:v>Гос.пошлина</c:v>
                </c:pt>
              </c:strCache>
            </c:strRef>
          </c:cat>
          <c:val>
            <c:numRef>
              <c:f>Лист1!$F$2:$F$6</c:f>
              <c:numCache>
                <c:formatCode>#\ ##0.0</c:formatCode>
                <c:ptCount val="5"/>
                <c:pt idx="0">
                  <c:v>206525</c:v>
                </c:pt>
                <c:pt idx="1">
                  <c:v>7407.2</c:v>
                </c:pt>
                <c:pt idx="2">
                  <c:v>23880</c:v>
                </c:pt>
                <c:pt idx="3">
                  <c:v>14923.5</c:v>
                </c:pt>
                <c:pt idx="4">
                  <c:v>1200</c:v>
                </c:pt>
              </c:numCache>
            </c:numRef>
          </c:val>
        </c:ser>
        <c:dLbls>
          <c:showVal val="1"/>
        </c:dLbls>
        <c:shape val="box"/>
        <c:axId val="70141440"/>
        <c:axId val="70142976"/>
        <c:axId val="0"/>
      </c:bar3DChart>
      <c:catAx>
        <c:axId val="70141440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0142976"/>
        <c:crosses val="autoZero"/>
        <c:auto val="1"/>
        <c:lblAlgn val="ctr"/>
        <c:lblOffset val="100"/>
      </c:catAx>
      <c:valAx>
        <c:axId val="701429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#\ ##0.0" sourceLinked="1"/>
        <c:tickLblPos val="none"/>
        <c:crossAx val="70141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8.0550524934383222E-2"/>
          <c:y val="1.1677953020294955E-2"/>
          <c:w val="0.9"/>
          <c:h val="0.122955602604738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888980174874737E-3"/>
          <c:y val="2.2223283806908016E-2"/>
          <c:w val="0.99722222222222212"/>
          <c:h val="0.7414544911769188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chemeClr val="accent2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38100">
              <a:bevelT w="63500" h="25400"/>
              <a:contourClr>
                <a:schemeClr val="lt1"/>
              </a:contourClr>
            </a:sp3d>
          </c:spPr>
          <c:dLbls>
            <c:dLbl>
              <c:idx val="0"/>
              <c:layout>
                <c:manualLayout>
                  <c:x val="-1.38888888888889E-3"/>
                  <c:y val="0.33358880139982544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5555555555555558E-3"/>
                  <c:y val="-1.777777777777770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7777777777777809E-3"/>
                  <c:y val="-2.222222222222223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2.444444444444444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платежи за пользование природными ресурсами</c:v>
                </c:pt>
                <c:pt idx="2">
                  <c:v>доходы от продажи активов, оказания услуг</c:v>
                </c:pt>
                <c:pt idx="3">
                  <c:v>сборы, штрафы и санкции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24380.400000000001</c:v>
                </c:pt>
                <c:pt idx="1">
                  <c:v>449.6</c:v>
                </c:pt>
                <c:pt idx="2">
                  <c:v>1225.9000000000001</c:v>
                </c:pt>
                <c:pt idx="3">
                  <c:v>2101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
(оценка)</c:v>
                </c:pt>
              </c:strCache>
            </c:strRef>
          </c:tx>
          <c:spPr>
            <a:solidFill>
              <a:schemeClr val="accent4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38100">
              <a:bevelT w="63500" h="25400"/>
              <a:contourClr>
                <a:schemeClr val="lt1"/>
              </a:contourClr>
            </a:sp3d>
          </c:spPr>
          <c:dLbls>
            <c:dLbl>
              <c:idx val="0"/>
              <c:layout>
                <c:manualLayout>
                  <c:x val="-1.38888888888889E-3"/>
                  <c:y val="0.33540752405949281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8888888888889E-3"/>
                  <c:y val="-2.222222222222223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7222222222222224E-3"/>
                  <c:y val="-2.000000000000000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944444444444346E-3"/>
                  <c:y val="-2.000000000000000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платежи за пользование природными ресурсами</c:v>
                </c:pt>
                <c:pt idx="2">
                  <c:v>доходы от продажи активов, оказания услуг</c:v>
                </c:pt>
                <c:pt idx="3">
                  <c:v>сборы, штрафы и санкции</c:v>
                </c:pt>
              </c:strCache>
            </c:str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29001.5</c:v>
                </c:pt>
                <c:pt idx="1">
                  <c:v>1573</c:v>
                </c:pt>
                <c:pt idx="2">
                  <c:v>3800.2</c:v>
                </c:pt>
                <c:pt idx="3">
                  <c:v>3047.5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accent6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38100">
              <a:bevelT w="63500" h="25400"/>
              <a:contourClr>
                <a:schemeClr val="lt1"/>
              </a:contourClr>
            </a:sp3d>
          </c:spPr>
          <c:dLbls>
            <c:dLbl>
              <c:idx val="0"/>
              <c:layout>
                <c:manualLayout>
                  <c:x val="1.3888888888888937E-3"/>
                  <c:y val="0.32814803149606298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1.111111111111111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333333333333367E-3"/>
                  <c:y val="-2.000000000000000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5555555555555558E-3"/>
                  <c:y val="-2.000000000000000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платежи за пользование природными ресурсами</c:v>
                </c:pt>
                <c:pt idx="2">
                  <c:v>доходы от продажи активов, оказания услуг</c:v>
                </c:pt>
                <c:pt idx="3">
                  <c:v>сборы, штрафы и санкции</c:v>
                </c:pt>
              </c:strCache>
            </c:strRef>
          </c:cat>
          <c:val>
            <c:numRef>
              <c:f>Лист1!$D$2:$D$5</c:f>
              <c:numCache>
                <c:formatCode>#\ ##0.0</c:formatCode>
                <c:ptCount val="4"/>
                <c:pt idx="0">
                  <c:v>25600</c:v>
                </c:pt>
                <c:pt idx="1">
                  <c:v>870</c:v>
                </c:pt>
                <c:pt idx="2">
                  <c:v>2076.3000000000002</c:v>
                </c:pt>
                <c:pt idx="3">
                  <c:v>2000.7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2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38100">
              <a:bevelT w="63500" h="25400"/>
              <a:contourClr>
                <a:schemeClr val="lt1"/>
              </a:contourClr>
            </a:sp3d>
          </c:spPr>
          <c:dLbls>
            <c:dLbl>
              <c:idx val="0"/>
              <c:layout>
                <c:manualLayout>
                  <c:x val="-1.3888888888888928E-3"/>
                  <c:y val="0.32548153980752476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1.111111111111111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9444444444444475E-3"/>
                  <c:y val="-2.000000000000000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5555555555555558E-3"/>
                  <c:y val="-8.8888888888888941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платежи за пользование природными ресурсами</c:v>
                </c:pt>
                <c:pt idx="2">
                  <c:v>доходы от продажи активов, оказания услуг</c:v>
                </c:pt>
                <c:pt idx="3">
                  <c:v>сборы, штрафы и санкции</c:v>
                </c:pt>
              </c:strCache>
            </c:strRef>
          </c:cat>
          <c:val>
            <c:numRef>
              <c:f>Лист1!$E$2:$E$5</c:f>
              <c:numCache>
                <c:formatCode>#\ ##0.0</c:formatCode>
                <c:ptCount val="4"/>
                <c:pt idx="0">
                  <c:v>25600</c:v>
                </c:pt>
                <c:pt idx="1">
                  <c:v>870</c:v>
                </c:pt>
                <c:pt idx="2">
                  <c:v>2076.3000000000002</c:v>
                </c:pt>
                <c:pt idx="3">
                  <c:v>2000.7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3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38100">
              <a:bevelT w="63500" h="25400"/>
              <a:contourClr>
                <a:schemeClr val="lt1"/>
              </a:contourClr>
            </a:sp3d>
          </c:spPr>
          <c:dLbls>
            <c:dLbl>
              <c:idx val="0"/>
              <c:layout>
                <c:manualLayout>
                  <c:x val="4.1735952729925413E-3"/>
                  <c:y val="0.3155706300580938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платежи за пользование природными ресурсами</c:v>
                </c:pt>
                <c:pt idx="2">
                  <c:v>доходы от продажи активов, оказания услуг</c:v>
                </c:pt>
                <c:pt idx="3">
                  <c:v>сборы, штрафы и санкции</c:v>
                </c:pt>
              </c:strCache>
            </c:strRef>
          </c:cat>
          <c:val>
            <c:numRef>
              <c:f>Лист1!$F$2:$F$5</c:f>
              <c:numCache>
                <c:formatCode>#\ ##0.0</c:formatCode>
                <c:ptCount val="4"/>
                <c:pt idx="0">
                  <c:v>25600</c:v>
                </c:pt>
                <c:pt idx="1">
                  <c:v>870</c:v>
                </c:pt>
                <c:pt idx="2">
                  <c:v>2076.3000000000002</c:v>
                </c:pt>
                <c:pt idx="3">
                  <c:v>2000.7</c:v>
                </c:pt>
              </c:numCache>
            </c:numRef>
          </c:val>
        </c:ser>
        <c:dLbls>
          <c:showVal val="1"/>
        </c:dLbls>
        <c:shape val="box"/>
        <c:axId val="76039296"/>
        <c:axId val="76040832"/>
        <c:axId val="0"/>
      </c:bar3DChart>
      <c:catAx>
        <c:axId val="760392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6040832"/>
        <c:crosses val="autoZero"/>
        <c:auto val="1"/>
        <c:lblAlgn val="ctr"/>
        <c:lblOffset val="100"/>
      </c:catAx>
      <c:valAx>
        <c:axId val="760408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039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768798157921836"/>
          <c:y val="1.2644873499643995E-2"/>
          <c:w val="0.78229420669922312"/>
          <c:h val="0.1107762453044563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20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/>
          </c:spPr>
          <c:dLbls>
            <c:dLbl>
              <c:idx val="0"/>
              <c:layout>
                <c:manualLayout>
                  <c:x val="1.388937493924371E-3"/>
                  <c:y val="0.29080534598539021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666666666666675E-3"/>
                  <c:y val="-2.107851430762818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997250343707041E-5"/>
                  <c:y val="0.40803396861769226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8782513296949026E-3"/>
                  <c:y val="-5.940928796387815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дотации/
доп.норм.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333895.40000000002</c:v>
                </c:pt>
                <c:pt idx="1">
                  <c:v>103016.7</c:v>
                </c:pt>
                <c:pt idx="2">
                  <c:v>431663.5</c:v>
                </c:pt>
                <c:pt idx="3">
                  <c:v>2213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
оценка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/>
          </c:spPr>
          <c:dLbls>
            <c:dLbl>
              <c:idx val="0"/>
              <c:layout>
                <c:manualLayout>
                  <c:x val="1.4109347442680777E-3"/>
                  <c:y val="0.265691774095863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6163604549431345E-5"/>
                  <c:y val="0.19192602252190105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557666402810779E-3"/>
                  <c:y val="0.357415936956128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5555555555555558E-3"/>
                  <c:y val="-1.767272531661934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дотации/
доп.норм.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</c:v>
                </c:pt>
              </c:strCache>
            </c:str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369204.8</c:v>
                </c:pt>
                <c:pt idx="1">
                  <c:v>327345.90000000002</c:v>
                </c:pt>
                <c:pt idx="2">
                  <c:v>446357.5</c:v>
                </c:pt>
                <c:pt idx="3">
                  <c:v>65121.5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/>
          </c:spPr>
          <c:dLbls>
            <c:dLbl>
              <c:idx val="0"/>
              <c:layout>
                <c:manualLayout>
                  <c:x val="1.432931994611788E-3"/>
                  <c:y val="0.23202651091633264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9330361482593E-2"/>
                  <c:y val="-1.719268788045564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109347442680777E-3"/>
                  <c:y val="0.44857006975381875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110944465275279E-2"/>
                  <c:y val="-1.767270387035697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дотации/
доп.норм.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</c:v>
                </c:pt>
              </c:strCache>
            </c:strRef>
          </c:cat>
          <c:val>
            <c:numRef>
              <c:f>Лист1!$D$2:$D$5</c:f>
              <c:numCache>
                <c:formatCode>#\ ##0.0</c:formatCode>
                <c:ptCount val="4"/>
                <c:pt idx="0">
                  <c:v>387597.3</c:v>
                </c:pt>
                <c:pt idx="1">
                  <c:v>66813.2</c:v>
                </c:pt>
                <c:pt idx="2">
                  <c:v>459873.8</c:v>
                </c:pt>
                <c:pt idx="3">
                  <c:v>2473.6999999999998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/>
          </c:spPr>
          <c:dLbls>
            <c:dLbl>
              <c:idx val="0"/>
              <c:layout>
                <c:manualLayout>
                  <c:x val="0"/>
                  <c:y val="0.23853658381001241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698412698412761E-2"/>
                  <c:y val="-4.500703633627218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8218694885361554E-3"/>
                  <c:y val="0.4500693002043744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8765432098764806E-3"/>
                  <c:y val="-1.575246271769495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дотации/
доп.норм.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</c:v>
                </c:pt>
              </c:strCache>
            </c:strRef>
          </c:cat>
          <c:val>
            <c:numRef>
              <c:f>Лист1!$E$2:$E$5</c:f>
              <c:numCache>
                <c:formatCode>#\ ##0.0</c:formatCode>
                <c:ptCount val="4"/>
                <c:pt idx="0">
                  <c:v>248928.8</c:v>
                </c:pt>
                <c:pt idx="1">
                  <c:v>64864.800000000003</c:v>
                </c:pt>
                <c:pt idx="2">
                  <c:v>435558.2</c:v>
                </c:pt>
                <c:pt idx="3">
                  <c:v>2535.1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/>
          </c:spPr>
          <c:dLbls>
            <c:dLbl>
              <c:idx val="0"/>
              <c:layout>
                <c:manualLayout>
                  <c:x val="2.777777777777754E-3"/>
                  <c:y val="0.24021163194851136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1666666666666154E-3"/>
                  <c:y val="2.2037764398945203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.46058927593797161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9444444444443443E-3"/>
                  <c:y val="-1.322265863936768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дотации/
доп.норм.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</c:v>
                </c:pt>
              </c:strCache>
            </c:strRef>
          </c:cat>
          <c:val>
            <c:numRef>
              <c:f>Лист1!$F$2:$F$5</c:f>
              <c:numCache>
                <c:formatCode>#\ ##0.0</c:formatCode>
                <c:ptCount val="4"/>
                <c:pt idx="0">
                  <c:v>249044.9</c:v>
                </c:pt>
                <c:pt idx="1">
                  <c:v>62142.3</c:v>
                </c:pt>
                <c:pt idx="2">
                  <c:v>419162.3</c:v>
                </c:pt>
                <c:pt idx="3">
                  <c:v>2531.6999999999998</c:v>
                </c:pt>
              </c:numCache>
            </c:numRef>
          </c:val>
        </c:ser>
        <c:dLbls>
          <c:showVal val="1"/>
        </c:dLbls>
        <c:shape val="box"/>
        <c:axId val="76388992"/>
        <c:axId val="77091200"/>
        <c:axId val="0"/>
      </c:bar3DChart>
      <c:catAx>
        <c:axId val="76388992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7091200"/>
        <c:crosses val="autoZero"/>
        <c:auto val="1"/>
        <c:lblAlgn val="ctr"/>
        <c:lblOffset val="100"/>
      </c:catAx>
      <c:valAx>
        <c:axId val="770912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#\ ##0.0" sourceLinked="1"/>
        <c:tickLblPos val="none"/>
        <c:crossAx val="7638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2173256120762693E-2"/>
          <c:y val="3.4475389833583822E-2"/>
          <c:w val="0.9"/>
          <c:h val="0.1291819043925428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2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8CE6FD-2E87-4E47-BB67-707BF867A532}" type="doc">
      <dgm:prSet loTypeId="urn:microsoft.com/office/officeart/2005/8/layout/default#1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573A8CC-AC08-44BB-ACBA-D78C45A3CD36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Бюджетного кодекса</a:t>
          </a:r>
        </a:p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Налогового кодекса</a:t>
          </a:r>
        </a:p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Российской Федерации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B723AB4D-14CF-4E18-B8F3-693E8E0992E6}" type="parTrans" cxnId="{903E1435-7EF5-4B66-A0F5-E74ABA8E9051}">
      <dgm:prSet/>
      <dgm:spPr/>
      <dgm:t>
        <a:bodyPr/>
        <a:lstStyle/>
        <a:p>
          <a:endParaRPr lang="ru-RU"/>
        </a:p>
      </dgm:t>
    </dgm:pt>
    <dgm:pt modelId="{8C0EB821-327A-47DD-A025-98CB3BDD8726}" type="sibTrans" cxnId="{903E1435-7EF5-4B66-A0F5-E74ABA8E9051}">
      <dgm:prSet/>
      <dgm:spPr/>
      <dgm:t>
        <a:bodyPr/>
        <a:lstStyle/>
        <a:p>
          <a:endParaRPr lang="ru-RU"/>
        </a:p>
      </dgm:t>
    </dgm:pt>
    <dgm:pt modelId="{631A7790-3CA4-45D3-B8DD-D2741AD58419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Решения Думы города Покачи от 22.02.2013 № 3 «О Положении о бюджетном устройстве и бюджетном процессе в городе Покачи»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94887845-F53B-4A77-8845-AB1CD34FD3BA}" type="parTrans" cxnId="{5D3C9228-43D2-4141-8ECE-84D5396A6DB6}">
      <dgm:prSet/>
      <dgm:spPr/>
      <dgm:t>
        <a:bodyPr/>
        <a:lstStyle/>
        <a:p>
          <a:endParaRPr lang="ru-RU"/>
        </a:p>
      </dgm:t>
    </dgm:pt>
    <dgm:pt modelId="{8AC05A46-8D0F-4808-911D-41C396C80EB2}" type="sibTrans" cxnId="{5D3C9228-43D2-4141-8ECE-84D5396A6DB6}">
      <dgm:prSet/>
      <dgm:spPr/>
      <dgm:t>
        <a:bodyPr/>
        <a:lstStyle/>
        <a:p>
          <a:endParaRPr lang="ru-RU"/>
        </a:p>
      </dgm:t>
    </dgm:pt>
    <dgm:pt modelId="{80B49119-F7AF-4D85-82DF-7E4B870506B4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Прогноза социально-экономического развития города Покачи на 2017 год и плановый период 2018-2019 годов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3892F2CA-9462-4598-A046-542FA3AD0B69}" type="parTrans" cxnId="{8EEB4C4C-7E2C-489A-A55F-745C04578105}">
      <dgm:prSet/>
      <dgm:spPr/>
      <dgm:t>
        <a:bodyPr/>
        <a:lstStyle/>
        <a:p>
          <a:endParaRPr lang="ru-RU"/>
        </a:p>
      </dgm:t>
    </dgm:pt>
    <dgm:pt modelId="{5E8F8DAC-AD1D-486D-A814-5614CAAF9573}" type="sibTrans" cxnId="{8EEB4C4C-7E2C-489A-A55F-745C04578105}">
      <dgm:prSet/>
      <dgm:spPr/>
      <dgm:t>
        <a:bodyPr/>
        <a:lstStyle/>
        <a:p>
          <a:endParaRPr lang="ru-RU"/>
        </a:p>
      </dgm:t>
    </dgm:pt>
    <dgm:pt modelId="{C1525968-45E6-4182-BD1D-C557543BE5D7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Основных направлений налоговой, бюджетной и долговой политики  муниципального образования город Покачи 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0373BB9A-A802-4410-BB6E-ACA4A26DB4DD}" type="parTrans" cxnId="{0319F17F-E23E-423D-B497-7B36173B9D9A}">
      <dgm:prSet/>
      <dgm:spPr/>
      <dgm:t>
        <a:bodyPr/>
        <a:lstStyle/>
        <a:p>
          <a:endParaRPr lang="ru-RU"/>
        </a:p>
      </dgm:t>
    </dgm:pt>
    <dgm:pt modelId="{F201AB8E-1D01-48A5-A4DC-AC88DA3DAF0A}" type="sibTrans" cxnId="{0319F17F-E23E-423D-B497-7B36173B9D9A}">
      <dgm:prSet/>
      <dgm:spPr/>
      <dgm:t>
        <a:bodyPr/>
        <a:lstStyle/>
        <a:p>
          <a:endParaRPr lang="ru-RU"/>
        </a:p>
      </dgm:t>
    </dgm:pt>
    <dgm:pt modelId="{75F771D4-3882-4302-8834-BA628C6D9FCB}" type="pres">
      <dgm:prSet presAssocID="{B78CE6FD-2E87-4E47-BB67-707BF867A53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125CF1-F8BB-407D-84C4-28E6B1CF51FF}" type="pres">
      <dgm:prSet presAssocID="{A573A8CC-AC08-44BB-ACBA-D78C45A3CD36}" presName="node" presStyleLbl="node1" presStyleIdx="0" presStyleCnt="4" custScaleX="1825969" custScaleY="1842218" custLinFactNeighborX="-2145" custLinFactNeighborY="-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804660-1C6F-4B65-9F24-F9D95BFD7CB6}" type="pres">
      <dgm:prSet presAssocID="{8C0EB821-327A-47DD-A025-98CB3BDD8726}" presName="sibTrans" presStyleCnt="0"/>
      <dgm:spPr/>
      <dgm:t>
        <a:bodyPr/>
        <a:lstStyle/>
        <a:p>
          <a:endParaRPr lang="ru-RU"/>
        </a:p>
      </dgm:t>
    </dgm:pt>
    <dgm:pt modelId="{8FAC77B4-5DDE-4819-BFC7-A1EDC18BD40E}" type="pres">
      <dgm:prSet presAssocID="{631A7790-3CA4-45D3-B8DD-D2741AD58419}" presName="node" presStyleLbl="node1" presStyleIdx="1" presStyleCnt="4" custScaleX="1825969" custScaleY="1842218" custLinFactNeighborX="39" custLinFactNeighborY="-3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8398C9-B79A-4C15-B64E-55CBE3DF14BC}" type="pres">
      <dgm:prSet presAssocID="{8AC05A46-8D0F-4808-911D-41C396C80EB2}" presName="sibTrans" presStyleCnt="0"/>
      <dgm:spPr/>
      <dgm:t>
        <a:bodyPr/>
        <a:lstStyle/>
        <a:p>
          <a:endParaRPr lang="ru-RU"/>
        </a:p>
      </dgm:t>
    </dgm:pt>
    <dgm:pt modelId="{F89F89E7-F6E1-4A08-BC2B-9820C1F77B49}" type="pres">
      <dgm:prSet presAssocID="{80B49119-F7AF-4D85-82DF-7E4B870506B4}" presName="node" presStyleLbl="node1" presStyleIdx="2" presStyleCnt="4" custScaleX="1825969" custScaleY="1842218" custLinFactNeighborX="532" custLinFactNeighborY="-31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BDD1E-C07C-408A-AB7C-9462F334CC0E}" type="pres">
      <dgm:prSet presAssocID="{5E8F8DAC-AD1D-486D-A814-5614CAAF9573}" presName="sibTrans" presStyleCnt="0"/>
      <dgm:spPr/>
      <dgm:t>
        <a:bodyPr/>
        <a:lstStyle/>
        <a:p>
          <a:endParaRPr lang="ru-RU"/>
        </a:p>
      </dgm:t>
    </dgm:pt>
    <dgm:pt modelId="{E06B5488-4EE0-4B75-9410-7A36368DFE2A}" type="pres">
      <dgm:prSet presAssocID="{C1525968-45E6-4182-BD1D-C557543BE5D7}" presName="node" presStyleLbl="node1" presStyleIdx="3" presStyleCnt="4" custScaleX="1825969" custScaleY="1842218" custLinFactNeighborX="532" custLinFactNeighborY="-31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0A7031-4C8A-48C1-B4E8-6A7539E34708}" type="presOf" srcId="{80B49119-F7AF-4D85-82DF-7E4B870506B4}" destId="{F89F89E7-F6E1-4A08-BC2B-9820C1F77B49}" srcOrd="0" destOrd="0" presId="urn:microsoft.com/office/officeart/2005/8/layout/default#1"/>
    <dgm:cxn modelId="{903E1435-7EF5-4B66-A0F5-E74ABA8E9051}" srcId="{B78CE6FD-2E87-4E47-BB67-707BF867A532}" destId="{A573A8CC-AC08-44BB-ACBA-D78C45A3CD36}" srcOrd="0" destOrd="0" parTransId="{B723AB4D-14CF-4E18-B8F3-693E8E0992E6}" sibTransId="{8C0EB821-327A-47DD-A025-98CB3BDD8726}"/>
    <dgm:cxn modelId="{0319F17F-E23E-423D-B497-7B36173B9D9A}" srcId="{B78CE6FD-2E87-4E47-BB67-707BF867A532}" destId="{C1525968-45E6-4182-BD1D-C557543BE5D7}" srcOrd="3" destOrd="0" parTransId="{0373BB9A-A802-4410-BB6E-ACA4A26DB4DD}" sibTransId="{F201AB8E-1D01-48A5-A4DC-AC88DA3DAF0A}"/>
    <dgm:cxn modelId="{5D3C9228-43D2-4141-8ECE-84D5396A6DB6}" srcId="{B78CE6FD-2E87-4E47-BB67-707BF867A532}" destId="{631A7790-3CA4-45D3-B8DD-D2741AD58419}" srcOrd="1" destOrd="0" parTransId="{94887845-F53B-4A77-8845-AB1CD34FD3BA}" sibTransId="{8AC05A46-8D0F-4808-911D-41C396C80EB2}"/>
    <dgm:cxn modelId="{BAF976DC-2684-405D-8410-63FF8BB697AF}" type="presOf" srcId="{631A7790-3CA4-45D3-B8DD-D2741AD58419}" destId="{8FAC77B4-5DDE-4819-BFC7-A1EDC18BD40E}" srcOrd="0" destOrd="0" presId="urn:microsoft.com/office/officeart/2005/8/layout/default#1"/>
    <dgm:cxn modelId="{26EAB9F2-D03C-4CE9-B1E8-D3D95B4CFE57}" type="presOf" srcId="{A573A8CC-AC08-44BB-ACBA-D78C45A3CD36}" destId="{16125CF1-F8BB-407D-84C4-28E6B1CF51FF}" srcOrd="0" destOrd="0" presId="urn:microsoft.com/office/officeart/2005/8/layout/default#1"/>
    <dgm:cxn modelId="{4A197DB6-472E-4A82-A93A-605EDC0AED55}" type="presOf" srcId="{B78CE6FD-2E87-4E47-BB67-707BF867A532}" destId="{75F771D4-3882-4302-8834-BA628C6D9FCB}" srcOrd="0" destOrd="0" presId="urn:microsoft.com/office/officeart/2005/8/layout/default#1"/>
    <dgm:cxn modelId="{8EEB4C4C-7E2C-489A-A55F-745C04578105}" srcId="{B78CE6FD-2E87-4E47-BB67-707BF867A532}" destId="{80B49119-F7AF-4D85-82DF-7E4B870506B4}" srcOrd="2" destOrd="0" parTransId="{3892F2CA-9462-4598-A046-542FA3AD0B69}" sibTransId="{5E8F8DAC-AD1D-486D-A814-5614CAAF9573}"/>
    <dgm:cxn modelId="{1656371D-B316-4656-827D-C8EC6BDF3271}" type="presOf" srcId="{C1525968-45E6-4182-BD1D-C557543BE5D7}" destId="{E06B5488-4EE0-4B75-9410-7A36368DFE2A}" srcOrd="0" destOrd="0" presId="urn:microsoft.com/office/officeart/2005/8/layout/default#1"/>
    <dgm:cxn modelId="{CC5DB0C7-ACA2-438B-98BF-34CDC2B5102B}" type="presParOf" srcId="{75F771D4-3882-4302-8834-BA628C6D9FCB}" destId="{16125CF1-F8BB-407D-84C4-28E6B1CF51FF}" srcOrd="0" destOrd="0" presId="urn:microsoft.com/office/officeart/2005/8/layout/default#1"/>
    <dgm:cxn modelId="{87DC580A-CC5A-4085-A0ED-DE2693749D4E}" type="presParOf" srcId="{75F771D4-3882-4302-8834-BA628C6D9FCB}" destId="{69804660-1C6F-4B65-9F24-F9D95BFD7CB6}" srcOrd="1" destOrd="0" presId="urn:microsoft.com/office/officeart/2005/8/layout/default#1"/>
    <dgm:cxn modelId="{E0F9FC9D-C37B-4785-9288-57D8EA982A23}" type="presParOf" srcId="{75F771D4-3882-4302-8834-BA628C6D9FCB}" destId="{8FAC77B4-5DDE-4819-BFC7-A1EDC18BD40E}" srcOrd="2" destOrd="0" presId="urn:microsoft.com/office/officeart/2005/8/layout/default#1"/>
    <dgm:cxn modelId="{A9EAB61F-61AB-41EC-A90D-C036A987EBED}" type="presParOf" srcId="{75F771D4-3882-4302-8834-BA628C6D9FCB}" destId="{778398C9-B79A-4C15-B64E-55CBE3DF14BC}" srcOrd="3" destOrd="0" presId="urn:microsoft.com/office/officeart/2005/8/layout/default#1"/>
    <dgm:cxn modelId="{2F2050CA-0CF2-4728-8F3F-5031BCF02506}" type="presParOf" srcId="{75F771D4-3882-4302-8834-BA628C6D9FCB}" destId="{F89F89E7-F6E1-4A08-BC2B-9820C1F77B49}" srcOrd="4" destOrd="0" presId="urn:microsoft.com/office/officeart/2005/8/layout/default#1"/>
    <dgm:cxn modelId="{1E3CB234-1FDF-4DCD-9CF9-12308ECCF8F7}" type="presParOf" srcId="{75F771D4-3882-4302-8834-BA628C6D9FCB}" destId="{46FBDD1E-C07C-408A-AB7C-9462F334CC0E}" srcOrd="5" destOrd="0" presId="urn:microsoft.com/office/officeart/2005/8/layout/default#1"/>
    <dgm:cxn modelId="{6EED5052-E838-47CD-97A0-05B4808FF44B}" type="presParOf" srcId="{75F771D4-3882-4302-8834-BA628C6D9FCB}" destId="{E06B5488-4EE0-4B75-9410-7A36368DFE2A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E19D25C-A385-482F-A0D5-B137034D5CD4}" type="doc">
      <dgm:prSet loTypeId="urn:microsoft.com/office/officeart/2005/8/layout/arrow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5DC4F18-47F5-4E6E-A49D-3E942ABEB8D8}">
      <dgm:prSet phldrT="[Текст]" custT="1"/>
      <dgm:spPr/>
      <dgm:t>
        <a:bodyPr/>
        <a:lstStyle/>
        <a:p>
          <a:r>
            <a:rPr lang="ru-RU" sz="3600" strike="noStrike" dirty="0" smtClean="0">
              <a:latin typeface="Times New Roman" pitchFamily="18" charset="0"/>
              <a:cs typeface="Times New Roman" pitchFamily="18" charset="0"/>
            </a:rPr>
            <a:t>В</a:t>
          </a:r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ерхний предел муниципального долга на 01 января очередного года </a:t>
          </a:r>
        </a:p>
        <a:p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75 млн. 900 тыс. руб.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999987C7-C546-4F1D-B5CB-46A8B9D2484C}" type="parTrans" cxnId="{0113A2CB-9450-4CDE-B381-7101DB5DBFC2}">
      <dgm:prSet/>
      <dgm:spPr/>
      <dgm:t>
        <a:bodyPr/>
        <a:lstStyle/>
        <a:p>
          <a:endParaRPr lang="ru-RU"/>
        </a:p>
      </dgm:t>
    </dgm:pt>
    <dgm:pt modelId="{990875FA-E367-4380-9719-2207BEBA90D8}" type="sibTrans" cxnId="{0113A2CB-9450-4CDE-B381-7101DB5DBFC2}">
      <dgm:prSet/>
      <dgm:spPr/>
      <dgm:t>
        <a:bodyPr/>
        <a:lstStyle/>
        <a:p>
          <a:endParaRPr lang="ru-RU"/>
        </a:p>
      </dgm:t>
    </dgm:pt>
    <dgm:pt modelId="{57C37B68-1CD6-4E18-85B5-AAFED96E0931}">
      <dgm:prSet phldrT="[Текст]" custT="1"/>
      <dgm:spPr/>
      <dgm:t>
        <a:bodyPr/>
        <a:lstStyle/>
        <a:p>
          <a:r>
            <a:rPr lang="ru-RU" sz="3600" strike="noStrike" dirty="0" smtClean="0">
              <a:latin typeface="Times New Roman" pitchFamily="18" charset="0"/>
              <a:cs typeface="Times New Roman" pitchFamily="18" charset="0"/>
            </a:rPr>
            <a:t>П</a:t>
          </a:r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редельный объем муниципального долга на 2017 год:</a:t>
          </a:r>
        </a:p>
        <a:p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275млн.701тыс. 500руб.</a:t>
          </a:r>
          <a:r>
            <a:rPr lang="ru-RU" sz="3600" strike="noStrike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C5F72034-55B8-45AF-A9DC-E7C3E89974F6}" type="parTrans" cxnId="{066FF3B7-FEC1-4522-A5BD-7676DB706751}">
      <dgm:prSet/>
      <dgm:spPr/>
      <dgm:t>
        <a:bodyPr/>
        <a:lstStyle/>
        <a:p>
          <a:endParaRPr lang="ru-RU"/>
        </a:p>
      </dgm:t>
    </dgm:pt>
    <dgm:pt modelId="{81E1DEB6-48EC-4ED3-998B-8E6023DA3C72}" type="sibTrans" cxnId="{066FF3B7-FEC1-4522-A5BD-7676DB706751}">
      <dgm:prSet/>
      <dgm:spPr/>
      <dgm:t>
        <a:bodyPr/>
        <a:lstStyle/>
        <a:p>
          <a:endParaRPr lang="ru-RU"/>
        </a:p>
      </dgm:t>
    </dgm:pt>
    <dgm:pt modelId="{73027F08-B1DC-44C5-9275-5B4DF01F2006}">
      <dgm:prSet phldrT="[Текст]" custT="1"/>
      <dgm:spPr/>
      <dgm:t>
        <a:bodyPr/>
        <a:lstStyle/>
        <a:p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ECEA7B5E-8081-4D23-A59A-F4113E82A8BC}" type="parTrans" cxnId="{E3212EF8-FFC3-491B-B2D5-ADA786A060AF}">
      <dgm:prSet/>
      <dgm:spPr/>
      <dgm:t>
        <a:bodyPr/>
        <a:lstStyle/>
        <a:p>
          <a:endParaRPr lang="ru-RU"/>
        </a:p>
      </dgm:t>
    </dgm:pt>
    <dgm:pt modelId="{967E1502-D760-4C4D-BA8E-71EFE3540B1B}" type="sibTrans" cxnId="{E3212EF8-FFC3-491B-B2D5-ADA786A060AF}">
      <dgm:prSet/>
      <dgm:spPr/>
      <dgm:t>
        <a:bodyPr/>
        <a:lstStyle/>
        <a:p>
          <a:endParaRPr lang="ru-RU"/>
        </a:p>
      </dgm:t>
    </dgm:pt>
    <dgm:pt modelId="{AB2078B1-B178-4A3B-8A8F-951DDE4D8F9A}" type="pres">
      <dgm:prSet presAssocID="{EE19D25C-A385-482F-A0D5-B137034D5CD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235A6B-8000-49B6-B0CF-335E4CB56DDD}" type="pres">
      <dgm:prSet presAssocID="{57C37B68-1CD6-4E18-85B5-AAFED96E0931}" presName="upArrow" presStyleLbl="node1" presStyleIdx="0" presStyleCnt="2"/>
      <dgm:spPr/>
    </dgm:pt>
    <dgm:pt modelId="{F2F01A72-6774-4672-9642-D4E982381873}" type="pres">
      <dgm:prSet presAssocID="{57C37B68-1CD6-4E18-85B5-AAFED96E0931}" presName="upArrowText" presStyleLbl="revTx" presStyleIdx="0" presStyleCnt="2" custScaleX="1086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0FE9A0-C987-494E-9E13-79F45B1F333A}" type="pres">
      <dgm:prSet presAssocID="{35DC4F18-47F5-4E6E-A49D-3E942ABEB8D8}" presName="downArrow" presStyleLbl="node1" presStyleIdx="1" presStyleCnt="2"/>
      <dgm:spPr/>
    </dgm:pt>
    <dgm:pt modelId="{380C2CA8-62F0-4B8F-B097-F6532FFEE24C}" type="pres">
      <dgm:prSet presAssocID="{35DC4F18-47F5-4E6E-A49D-3E942ABEB8D8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6FF3B7-FEC1-4522-A5BD-7676DB706751}" srcId="{EE19D25C-A385-482F-A0D5-B137034D5CD4}" destId="{57C37B68-1CD6-4E18-85B5-AAFED96E0931}" srcOrd="0" destOrd="0" parTransId="{C5F72034-55B8-45AF-A9DC-E7C3E89974F6}" sibTransId="{81E1DEB6-48EC-4ED3-998B-8E6023DA3C72}"/>
    <dgm:cxn modelId="{E3212EF8-FFC3-491B-B2D5-ADA786A060AF}" srcId="{EE19D25C-A385-482F-A0D5-B137034D5CD4}" destId="{73027F08-B1DC-44C5-9275-5B4DF01F2006}" srcOrd="2" destOrd="0" parTransId="{ECEA7B5E-8081-4D23-A59A-F4113E82A8BC}" sibTransId="{967E1502-D760-4C4D-BA8E-71EFE3540B1B}"/>
    <dgm:cxn modelId="{ABC8AF93-79A9-44D2-B04E-9210C2B28D00}" type="presOf" srcId="{35DC4F18-47F5-4E6E-A49D-3E942ABEB8D8}" destId="{380C2CA8-62F0-4B8F-B097-F6532FFEE24C}" srcOrd="0" destOrd="0" presId="urn:microsoft.com/office/officeart/2005/8/layout/arrow4"/>
    <dgm:cxn modelId="{0113A2CB-9450-4CDE-B381-7101DB5DBFC2}" srcId="{EE19D25C-A385-482F-A0D5-B137034D5CD4}" destId="{35DC4F18-47F5-4E6E-A49D-3E942ABEB8D8}" srcOrd="1" destOrd="0" parTransId="{999987C7-C546-4F1D-B5CB-46A8B9D2484C}" sibTransId="{990875FA-E367-4380-9719-2207BEBA90D8}"/>
    <dgm:cxn modelId="{58CD3B7F-9F15-412C-8C04-0EB24A6EB4C2}" type="presOf" srcId="{EE19D25C-A385-482F-A0D5-B137034D5CD4}" destId="{AB2078B1-B178-4A3B-8A8F-951DDE4D8F9A}" srcOrd="0" destOrd="0" presId="urn:microsoft.com/office/officeart/2005/8/layout/arrow4"/>
    <dgm:cxn modelId="{521BAE36-7A89-41DB-B2A9-7757406E6765}" type="presOf" srcId="{57C37B68-1CD6-4E18-85B5-AAFED96E0931}" destId="{F2F01A72-6774-4672-9642-D4E982381873}" srcOrd="0" destOrd="0" presId="urn:microsoft.com/office/officeart/2005/8/layout/arrow4"/>
    <dgm:cxn modelId="{82E9F715-11CE-4B8A-8BB4-35EADDDA1351}" type="presParOf" srcId="{AB2078B1-B178-4A3B-8A8F-951DDE4D8F9A}" destId="{12235A6B-8000-49B6-B0CF-335E4CB56DDD}" srcOrd="0" destOrd="0" presId="urn:microsoft.com/office/officeart/2005/8/layout/arrow4"/>
    <dgm:cxn modelId="{2B77200D-E77F-4ED5-A13F-68AC1D289262}" type="presParOf" srcId="{AB2078B1-B178-4A3B-8A8F-951DDE4D8F9A}" destId="{F2F01A72-6774-4672-9642-D4E982381873}" srcOrd="1" destOrd="0" presId="urn:microsoft.com/office/officeart/2005/8/layout/arrow4"/>
    <dgm:cxn modelId="{E301BEA9-0C37-4FC1-8FA4-E98150963886}" type="presParOf" srcId="{AB2078B1-B178-4A3B-8A8F-951DDE4D8F9A}" destId="{D60FE9A0-C987-494E-9E13-79F45B1F333A}" srcOrd="2" destOrd="0" presId="urn:microsoft.com/office/officeart/2005/8/layout/arrow4"/>
    <dgm:cxn modelId="{AA9F8EBD-2271-4676-BDB1-117A28C8D4EB}" type="presParOf" srcId="{AB2078B1-B178-4A3B-8A8F-951DDE4D8F9A}" destId="{380C2CA8-62F0-4B8F-B097-F6532FFEE24C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671DFA-B377-4ADD-B521-AC8E82E3A6FC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6E403CA-2FAE-424F-BE37-57BE3390081D}">
      <dgm:prSet phldrT="[Текст]" custT="1"/>
      <dgm:spPr/>
      <dgm:t>
        <a:bodyPr/>
        <a:lstStyle/>
        <a:p>
          <a:pPr algn="ctr"/>
          <a:r>
            <a:rPr lang="ru-RU" sz="2200" b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осуществление прогноза доходов исходя из реальной ситуации в экономике на основе прогноза СЭР с учетом изменений федерального и регионального законодательства</a:t>
          </a:r>
          <a:endParaRPr lang="ru-RU" sz="22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1815DE-B793-4780-B8B8-CBFFB7823BD4}" type="parTrans" cxnId="{6A424A16-DA35-4F8A-A359-4CED219EC1D4}">
      <dgm:prSet/>
      <dgm:spPr/>
      <dgm:t>
        <a:bodyPr/>
        <a:lstStyle/>
        <a:p>
          <a:endParaRPr lang="ru-RU"/>
        </a:p>
      </dgm:t>
    </dgm:pt>
    <dgm:pt modelId="{19BF7293-4EB0-4EF4-88A6-F42BD0063198}" type="sibTrans" cxnId="{6A424A16-DA35-4F8A-A359-4CED219EC1D4}">
      <dgm:prSet/>
      <dgm:spPr/>
      <dgm:t>
        <a:bodyPr/>
        <a:lstStyle/>
        <a:p>
          <a:endParaRPr lang="ru-RU"/>
        </a:p>
      </dgm:t>
    </dgm:pt>
    <dgm:pt modelId="{3A63255E-8923-4030-9676-086DAA1A2454}">
      <dgm:prSet phldrT="[Текст]" custT="1"/>
      <dgm:spPr/>
      <dgm:t>
        <a:bodyPr/>
        <a:lstStyle/>
        <a:p>
          <a:pPr algn="ctr"/>
          <a:r>
            <a:rPr lang="ru-RU" sz="2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осуществление мероприятий, направленных на развитие налогооблагаемой базы, мобилизацию доходов бюджета и повышение собираемости налогов</a:t>
          </a:r>
          <a:endParaRPr lang="ru-RU" sz="22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72815E-F12E-4A20-A15B-66B6CA24A48D}" type="parTrans" cxnId="{F7F9FAF2-1D4E-42F4-BFC4-94367A39DC27}">
      <dgm:prSet/>
      <dgm:spPr/>
      <dgm:t>
        <a:bodyPr/>
        <a:lstStyle/>
        <a:p>
          <a:endParaRPr lang="ru-RU"/>
        </a:p>
      </dgm:t>
    </dgm:pt>
    <dgm:pt modelId="{C4567EFE-8CEE-44A9-AD41-6BADEB3491C3}" type="sibTrans" cxnId="{F7F9FAF2-1D4E-42F4-BFC4-94367A39DC27}">
      <dgm:prSet/>
      <dgm:spPr/>
      <dgm:t>
        <a:bodyPr/>
        <a:lstStyle/>
        <a:p>
          <a:endParaRPr lang="ru-RU"/>
        </a:p>
      </dgm:t>
    </dgm:pt>
    <dgm:pt modelId="{65D98A5B-A2F1-4B54-8D15-4F9220FE1067}">
      <dgm:prSet phldrT="[Текст]" custT="1"/>
      <dgm:spPr/>
      <dgm:t>
        <a:bodyPr/>
        <a:lstStyle/>
        <a:p>
          <a:pPr algn="ctr"/>
          <a:r>
            <a:rPr lang="ru-RU" sz="2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справедливой налоговой нагрузки, установление целесообразных и социально значимых налоговых льгот, повышение эффективности налогового администрирования</a:t>
          </a:r>
          <a:endParaRPr lang="ru-RU" sz="22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0D3009-5068-4B7A-B00C-E594BBEE9524}" type="parTrans" cxnId="{F2684575-0891-4B0D-9FF0-FF09807944EC}">
      <dgm:prSet/>
      <dgm:spPr/>
      <dgm:t>
        <a:bodyPr/>
        <a:lstStyle/>
        <a:p>
          <a:endParaRPr lang="ru-RU"/>
        </a:p>
      </dgm:t>
    </dgm:pt>
    <dgm:pt modelId="{D91DDE32-3CF0-48E4-99B8-08CA8163221D}" type="sibTrans" cxnId="{F2684575-0891-4B0D-9FF0-FF09807944EC}">
      <dgm:prSet/>
      <dgm:spPr/>
      <dgm:t>
        <a:bodyPr/>
        <a:lstStyle/>
        <a:p>
          <a:endParaRPr lang="ru-RU"/>
        </a:p>
      </dgm:t>
    </dgm:pt>
    <dgm:pt modelId="{9EADC6AD-1673-4BF3-AB86-685490F180E2}">
      <dgm:prSet phldrT="[Текст]" custT="1"/>
      <dgm:spPr/>
      <dgm:t>
        <a:bodyPr/>
        <a:lstStyle/>
        <a:p>
          <a:pPr algn="ctr"/>
          <a:r>
            <a:rPr lang="ru-RU" sz="2200" b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плана мероприятий по увеличению собственной доходной базы на предстоящий трехлетний период</a:t>
          </a:r>
          <a:endParaRPr lang="ru-RU" sz="22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88FF0C-6B03-42F4-90FD-49A8EC54A416}" type="parTrans" cxnId="{3A9D0889-1FD1-4708-A001-83FF3E0A6438}">
      <dgm:prSet/>
      <dgm:spPr/>
      <dgm:t>
        <a:bodyPr/>
        <a:lstStyle/>
        <a:p>
          <a:endParaRPr lang="ru-RU"/>
        </a:p>
      </dgm:t>
    </dgm:pt>
    <dgm:pt modelId="{AE0E9E1F-ED0A-47CE-BBB6-0AE04B743CC9}" type="sibTrans" cxnId="{3A9D0889-1FD1-4708-A001-83FF3E0A6438}">
      <dgm:prSet/>
      <dgm:spPr/>
      <dgm:t>
        <a:bodyPr/>
        <a:lstStyle/>
        <a:p>
          <a:endParaRPr lang="ru-RU"/>
        </a:p>
      </dgm:t>
    </dgm:pt>
    <dgm:pt modelId="{29275957-10A0-4497-A696-3959EA9A1E1D}" type="pres">
      <dgm:prSet presAssocID="{D4671DFA-B377-4ADD-B521-AC8E82E3A6F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305A47-53F2-4141-BBDE-B462104FB4B5}" type="pres">
      <dgm:prSet presAssocID="{46E403CA-2FAE-424F-BE37-57BE3390081D}" presName="parentLin" presStyleCnt="0"/>
      <dgm:spPr/>
    </dgm:pt>
    <dgm:pt modelId="{480F99D1-DB45-456D-81D3-5547C1AD0ED9}" type="pres">
      <dgm:prSet presAssocID="{46E403CA-2FAE-424F-BE37-57BE3390081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53BF3BF-8421-4017-A6F4-DC4ACF4F77FF}" type="pres">
      <dgm:prSet presAssocID="{46E403CA-2FAE-424F-BE37-57BE3390081D}" presName="parentText" presStyleLbl="node1" presStyleIdx="0" presStyleCnt="4" custScaleX="142857" custScaleY="163962" custLinFactNeighborX="-44971" custLinFactNeighborY="237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29DD1C-522E-49ED-9273-D1EA11089CEE}" type="pres">
      <dgm:prSet presAssocID="{46E403CA-2FAE-424F-BE37-57BE3390081D}" presName="negativeSpace" presStyleCnt="0"/>
      <dgm:spPr/>
    </dgm:pt>
    <dgm:pt modelId="{399D2E4E-B9AB-413B-B845-DA86825E19C2}" type="pres">
      <dgm:prSet presAssocID="{46E403CA-2FAE-424F-BE37-57BE3390081D}" presName="childText" presStyleLbl="conFgAcc1" presStyleIdx="0" presStyleCnt="4">
        <dgm:presLayoutVars>
          <dgm:bulletEnabled val="1"/>
        </dgm:presLayoutVars>
      </dgm:prSet>
      <dgm:spPr/>
    </dgm:pt>
    <dgm:pt modelId="{D084143E-79EF-4367-A4B0-9553B3799BAD}" type="pres">
      <dgm:prSet presAssocID="{19BF7293-4EB0-4EF4-88A6-F42BD0063198}" presName="spaceBetweenRectangles" presStyleCnt="0"/>
      <dgm:spPr/>
    </dgm:pt>
    <dgm:pt modelId="{C44181DD-68EF-40CC-B9B1-5DBD7A9DB0DD}" type="pres">
      <dgm:prSet presAssocID="{3A63255E-8923-4030-9676-086DAA1A2454}" presName="parentLin" presStyleCnt="0"/>
      <dgm:spPr/>
    </dgm:pt>
    <dgm:pt modelId="{68DB7CC2-F541-465C-9A2D-97009D8ABD76}" type="pres">
      <dgm:prSet presAssocID="{3A63255E-8923-4030-9676-086DAA1A245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705AC01-2E5D-4109-844E-6DCDC9E875F6}" type="pres">
      <dgm:prSet presAssocID="{3A63255E-8923-4030-9676-086DAA1A2454}" presName="parentText" presStyleLbl="node1" presStyleIdx="1" presStyleCnt="4" custScaleX="142857" custScaleY="163962" custLinFactNeighborX="-44971" custLinFactNeighborY="198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7983B-FE7B-4EE8-A28D-74DE30C1D689}" type="pres">
      <dgm:prSet presAssocID="{3A63255E-8923-4030-9676-086DAA1A2454}" presName="negativeSpace" presStyleCnt="0"/>
      <dgm:spPr/>
    </dgm:pt>
    <dgm:pt modelId="{27558C21-5CDB-4172-B557-553E494F64E4}" type="pres">
      <dgm:prSet presAssocID="{3A63255E-8923-4030-9676-086DAA1A2454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BF2AE7-BED3-4C88-AB56-2537E32AA3AC}" type="pres">
      <dgm:prSet presAssocID="{C4567EFE-8CEE-44A9-AD41-6BADEB3491C3}" presName="spaceBetweenRectangles" presStyleCnt="0"/>
      <dgm:spPr/>
    </dgm:pt>
    <dgm:pt modelId="{9624E31E-C18A-45C8-821C-57ECEB01373C}" type="pres">
      <dgm:prSet presAssocID="{9EADC6AD-1673-4BF3-AB86-685490F180E2}" presName="parentLin" presStyleCnt="0"/>
      <dgm:spPr/>
    </dgm:pt>
    <dgm:pt modelId="{9667E1FA-9F82-4228-9269-57B93BD16272}" type="pres">
      <dgm:prSet presAssocID="{9EADC6AD-1673-4BF3-AB86-685490F180E2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FCF9AEE5-8B0D-4207-B9EB-C558107C62BC}" type="pres">
      <dgm:prSet presAssocID="{9EADC6AD-1673-4BF3-AB86-685490F180E2}" presName="parentText" presStyleLbl="node1" presStyleIdx="2" presStyleCnt="4" custScaleX="142857" custScaleY="163962" custLinFactNeighborX="-44971" custLinFactNeighborY="198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AAB5E-F722-4382-A714-A69EF013BFFF}" type="pres">
      <dgm:prSet presAssocID="{9EADC6AD-1673-4BF3-AB86-685490F180E2}" presName="negativeSpace" presStyleCnt="0"/>
      <dgm:spPr/>
    </dgm:pt>
    <dgm:pt modelId="{B98150CE-15FB-4398-92B8-2F4A88A2D8E7}" type="pres">
      <dgm:prSet presAssocID="{9EADC6AD-1673-4BF3-AB86-685490F180E2}" presName="childText" presStyleLbl="conFgAcc1" presStyleIdx="2" presStyleCnt="4">
        <dgm:presLayoutVars>
          <dgm:bulletEnabled val="1"/>
        </dgm:presLayoutVars>
      </dgm:prSet>
      <dgm:spPr/>
    </dgm:pt>
    <dgm:pt modelId="{10C9FC70-F0B6-4443-B90A-349B3232283F}" type="pres">
      <dgm:prSet presAssocID="{AE0E9E1F-ED0A-47CE-BBB6-0AE04B743CC9}" presName="spaceBetweenRectangles" presStyleCnt="0"/>
      <dgm:spPr/>
    </dgm:pt>
    <dgm:pt modelId="{14E437F0-016E-4040-8EF3-997FBB50AFB4}" type="pres">
      <dgm:prSet presAssocID="{65D98A5B-A2F1-4B54-8D15-4F9220FE1067}" presName="parentLin" presStyleCnt="0"/>
      <dgm:spPr/>
    </dgm:pt>
    <dgm:pt modelId="{1C74F1DD-F78C-406F-AF3A-4AE7814AAC28}" type="pres">
      <dgm:prSet presAssocID="{65D98A5B-A2F1-4B54-8D15-4F9220FE1067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6E18079C-BD96-4054-B6F7-DC5D1A5E8211}" type="pres">
      <dgm:prSet presAssocID="{65D98A5B-A2F1-4B54-8D15-4F9220FE1067}" presName="parentText" presStyleLbl="node1" presStyleIdx="3" presStyleCnt="4" custScaleX="142857" custScaleY="163962" custLinFactNeighborX="-44971" custLinFactNeighborY="198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422EC-C9A0-4783-AF21-162CE30FAB8D}" type="pres">
      <dgm:prSet presAssocID="{65D98A5B-A2F1-4B54-8D15-4F9220FE1067}" presName="negativeSpace" presStyleCnt="0"/>
      <dgm:spPr/>
    </dgm:pt>
    <dgm:pt modelId="{9DE383FD-1604-47BE-8308-D8363A614DA5}" type="pres">
      <dgm:prSet presAssocID="{65D98A5B-A2F1-4B54-8D15-4F9220FE106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3CE864B-1AB4-4648-81E0-4F0BE2223319}" type="presOf" srcId="{65D98A5B-A2F1-4B54-8D15-4F9220FE1067}" destId="{1C74F1DD-F78C-406F-AF3A-4AE7814AAC28}" srcOrd="0" destOrd="0" presId="urn:microsoft.com/office/officeart/2005/8/layout/list1"/>
    <dgm:cxn modelId="{FECF9C86-F58C-4DB9-B8C8-938430604328}" type="presOf" srcId="{65D98A5B-A2F1-4B54-8D15-4F9220FE1067}" destId="{6E18079C-BD96-4054-B6F7-DC5D1A5E8211}" srcOrd="1" destOrd="0" presId="urn:microsoft.com/office/officeart/2005/8/layout/list1"/>
    <dgm:cxn modelId="{57191418-DCFE-460A-83B3-86403393AB61}" type="presOf" srcId="{D4671DFA-B377-4ADD-B521-AC8E82E3A6FC}" destId="{29275957-10A0-4497-A696-3959EA9A1E1D}" srcOrd="0" destOrd="0" presId="urn:microsoft.com/office/officeart/2005/8/layout/list1"/>
    <dgm:cxn modelId="{2DD57CA9-044F-482B-BFE2-126C8BE9A6E9}" type="presOf" srcId="{9EADC6AD-1673-4BF3-AB86-685490F180E2}" destId="{9667E1FA-9F82-4228-9269-57B93BD16272}" srcOrd="0" destOrd="0" presId="urn:microsoft.com/office/officeart/2005/8/layout/list1"/>
    <dgm:cxn modelId="{6BE6BD43-D8F1-43F1-B8A6-03F9C61EE8D7}" type="presOf" srcId="{9EADC6AD-1673-4BF3-AB86-685490F180E2}" destId="{FCF9AEE5-8B0D-4207-B9EB-C558107C62BC}" srcOrd="1" destOrd="0" presId="urn:microsoft.com/office/officeart/2005/8/layout/list1"/>
    <dgm:cxn modelId="{C9ABC768-9EDF-4914-8AAC-1774A2669DB5}" type="presOf" srcId="{46E403CA-2FAE-424F-BE37-57BE3390081D}" destId="{480F99D1-DB45-456D-81D3-5547C1AD0ED9}" srcOrd="0" destOrd="0" presId="urn:microsoft.com/office/officeart/2005/8/layout/list1"/>
    <dgm:cxn modelId="{F7F9FAF2-1D4E-42F4-BFC4-94367A39DC27}" srcId="{D4671DFA-B377-4ADD-B521-AC8E82E3A6FC}" destId="{3A63255E-8923-4030-9676-086DAA1A2454}" srcOrd="1" destOrd="0" parTransId="{8672815E-F12E-4A20-A15B-66B6CA24A48D}" sibTransId="{C4567EFE-8CEE-44A9-AD41-6BADEB3491C3}"/>
    <dgm:cxn modelId="{E7D4CAAD-AAE6-4912-B84E-E87F343DA8CB}" type="presOf" srcId="{46E403CA-2FAE-424F-BE37-57BE3390081D}" destId="{653BF3BF-8421-4017-A6F4-DC4ACF4F77FF}" srcOrd="1" destOrd="0" presId="urn:microsoft.com/office/officeart/2005/8/layout/list1"/>
    <dgm:cxn modelId="{F2684575-0891-4B0D-9FF0-FF09807944EC}" srcId="{D4671DFA-B377-4ADD-B521-AC8E82E3A6FC}" destId="{65D98A5B-A2F1-4B54-8D15-4F9220FE1067}" srcOrd="3" destOrd="0" parTransId="{050D3009-5068-4B7A-B00C-E594BBEE9524}" sibTransId="{D91DDE32-3CF0-48E4-99B8-08CA8163221D}"/>
    <dgm:cxn modelId="{F9346EA4-7E95-45C9-A723-69292BD25B66}" type="presOf" srcId="{3A63255E-8923-4030-9676-086DAA1A2454}" destId="{C705AC01-2E5D-4109-844E-6DCDC9E875F6}" srcOrd="1" destOrd="0" presId="urn:microsoft.com/office/officeart/2005/8/layout/list1"/>
    <dgm:cxn modelId="{9E149F6B-84FC-414C-8065-82A92FA731F7}" type="presOf" srcId="{3A63255E-8923-4030-9676-086DAA1A2454}" destId="{68DB7CC2-F541-465C-9A2D-97009D8ABD76}" srcOrd="0" destOrd="0" presId="urn:microsoft.com/office/officeart/2005/8/layout/list1"/>
    <dgm:cxn modelId="{3A9D0889-1FD1-4708-A001-83FF3E0A6438}" srcId="{D4671DFA-B377-4ADD-B521-AC8E82E3A6FC}" destId="{9EADC6AD-1673-4BF3-AB86-685490F180E2}" srcOrd="2" destOrd="0" parTransId="{2C88FF0C-6B03-42F4-90FD-49A8EC54A416}" sibTransId="{AE0E9E1F-ED0A-47CE-BBB6-0AE04B743CC9}"/>
    <dgm:cxn modelId="{6A424A16-DA35-4F8A-A359-4CED219EC1D4}" srcId="{D4671DFA-B377-4ADD-B521-AC8E82E3A6FC}" destId="{46E403CA-2FAE-424F-BE37-57BE3390081D}" srcOrd="0" destOrd="0" parTransId="{FE1815DE-B793-4780-B8B8-CBFFB7823BD4}" sibTransId="{19BF7293-4EB0-4EF4-88A6-F42BD0063198}"/>
    <dgm:cxn modelId="{24A2B6DA-6F53-42B7-B77C-D30E6E7D0532}" type="presParOf" srcId="{29275957-10A0-4497-A696-3959EA9A1E1D}" destId="{2E305A47-53F2-4141-BBDE-B462104FB4B5}" srcOrd="0" destOrd="0" presId="urn:microsoft.com/office/officeart/2005/8/layout/list1"/>
    <dgm:cxn modelId="{01543FC5-D743-4EC1-85D6-98021BC2A0F9}" type="presParOf" srcId="{2E305A47-53F2-4141-BBDE-B462104FB4B5}" destId="{480F99D1-DB45-456D-81D3-5547C1AD0ED9}" srcOrd="0" destOrd="0" presId="urn:microsoft.com/office/officeart/2005/8/layout/list1"/>
    <dgm:cxn modelId="{FFFAAA4B-DFF1-4E30-92AD-F6B1434B668A}" type="presParOf" srcId="{2E305A47-53F2-4141-BBDE-B462104FB4B5}" destId="{653BF3BF-8421-4017-A6F4-DC4ACF4F77FF}" srcOrd="1" destOrd="0" presId="urn:microsoft.com/office/officeart/2005/8/layout/list1"/>
    <dgm:cxn modelId="{7331580B-E574-4BFC-AA65-8D111BDEC36F}" type="presParOf" srcId="{29275957-10A0-4497-A696-3959EA9A1E1D}" destId="{DA29DD1C-522E-49ED-9273-D1EA11089CEE}" srcOrd="1" destOrd="0" presId="urn:microsoft.com/office/officeart/2005/8/layout/list1"/>
    <dgm:cxn modelId="{AB4275BA-7B9B-4B10-974A-20D8D18380A8}" type="presParOf" srcId="{29275957-10A0-4497-A696-3959EA9A1E1D}" destId="{399D2E4E-B9AB-413B-B845-DA86825E19C2}" srcOrd="2" destOrd="0" presId="urn:microsoft.com/office/officeart/2005/8/layout/list1"/>
    <dgm:cxn modelId="{448836A6-94DD-41E2-AFFB-1A92603BCC94}" type="presParOf" srcId="{29275957-10A0-4497-A696-3959EA9A1E1D}" destId="{D084143E-79EF-4367-A4B0-9553B3799BAD}" srcOrd="3" destOrd="0" presId="urn:microsoft.com/office/officeart/2005/8/layout/list1"/>
    <dgm:cxn modelId="{688C31F6-AFFF-465B-BBF4-F756CB8ECAF8}" type="presParOf" srcId="{29275957-10A0-4497-A696-3959EA9A1E1D}" destId="{C44181DD-68EF-40CC-B9B1-5DBD7A9DB0DD}" srcOrd="4" destOrd="0" presId="urn:microsoft.com/office/officeart/2005/8/layout/list1"/>
    <dgm:cxn modelId="{AC72CE49-B055-4199-A864-F5BD974C6F43}" type="presParOf" srcId="{C44181DD-68EF-40CC-B9B1-5DBD7A9DB0DD}" destId="{68DB7CC2-F541-465C-9A2D-97009D8ABD76}" srcOrd="0" destOrd="0" presId="urn:microsoft.com/office/officeart/2005/8/layout/list1"/>
    <dgm:cxn modelId="{48B72921-26EA-4074-B965-7058E08DEC39}" type="presParOf" srcId="{C44181DD-68EF-40CC-B9B1-5DBD7A9DB0DD}" destId="{C705AC01-2E5D-4109-844E-6DCDC9E875F6}" srcOrd="1" destOrd="0" presId="urn:microsoft.com/office/officeart/2005/8/layout/list1"/>
    <dgm:cxn modelId="{386888A9-39C4-4EE2-8427-00BC20817047}" type="presParOf" srcId="{29275957-10A0-4497-A696-3959EA9A1E1D}" destId="{8177983B-FE7B-4EE8-A28D-74DE30C1D689}" srcOrd="5" destOrd="0" presId="urn:microsoft.com/office/officeart/2005/8/layout/list1"/>
    <dgm:cxn modelId="{83CD5988-1F31-42EC-BA76-0210D58AF885}" type="presParOf" srcId="{29275957-10A0-4497-A696-3959EA9A1E1D}" destId="{27558C21-5CDB-4172-B557-553E494F64E4}" srcOrd="6" destOrd="0" presId="urn:microsoft.com/office/officeart/2005/8/layout/list1"/>
    <dgm:cxn modelId="{861AF476-AB7A-403B-8571-F375278FC42A}" type="presParOf" srcId="{29275957-10A0-4497-A696-3959EA9A1E1D}" destId="{B9BF2AE7-BED3-4C88-AB56-2537E32AA3AC}" srcOrd="7" destOrd="0" presId="urn:microsoft.com/office/officeart/2005/8/layout/list1"/>
    <dgm:cxn modelId="{FA378C85-A2AF-4190-8C96-300BB146D17B}" type="presParOf" srcId="{29275957-10A0-4497-A696-3959EA9A1E1D}" destId="{9624E31E-C18A-45C8-821C-57ECEB01373C}" srcOrd="8" destOrd="0" presId="urn:microsoft.com/office/officeart/2005/8/layout/list1"/>
    <dgm:cxn modelId="{439E73E6-C6E6-4B1C-8CF6-1DFD4CBF57C7}" type="presParOf" srcId="{9624E31E-C18A-45C8-821C-57ECEB01373C}" destId="{9667E1FA-9F82-4228-9269-57B93BD16272}" srcOrd="0" destOrd="0" presId="urn:microsoft.com/office/officeart/2005/8/layout/list1"/>
    <dgm:cxn modelId="{60906DEC-7264-402E-BDD6-46E0DE88C40D}" type="presParOf" srcId="{9624E31E-C18A-45C8-821C-57ECEB01373C}" destId="{FCF9AEE5-8B0D-4207-B9EB-C558107C62BC}" srcOrd="1" destOrd="0" presId="urn:microsoft.com/office/officeart/2005/8/layout/list1"/>
    <dgm:cxn modelId="{7E509037-E40B-4519-BE00-69C97E36A287}" type="presParOf" srcId="{29275957-10A0-4497-A696-3959EA9A1E1D}" destId="{CFFAAB5E-F722-4382-A714-A69EF013BFFF}" srcOrd="9" destOrd="0" presId="urn:microsoft.com/office/officeart/2005/8/layout/list1"/>
    <dgm:cxn modelId="{4E9334EE-C92F-4FD1-B29F-176BEBE5B614}" type="presParOf" srcId="{29275957-10A0-4497-A696-3959EA9A1E1D}" destId="{B98150CE-15FB-4398-92B8-2F4A88A2D8E7}" srcOrd="10" destOrd="0" presId="urn:microsoft.com/office/officeart/2005/8/layout/list1"/>
    <dgm:cxn modelId="{3C0CF13C-513F-4620-B1AF-2276C7F5CD1D}" type="presParOf" srcId="{29275957-10A0-4497-A696-3959EA9A1E1D}" destId="{10C9FC70-F0B6-4443-B90A-349B3232283F}" srcOrd="11" destOrd="0" presId="urn:microsoft.com/office/officeart/2005/8/layout/list1"/>
    <dgm:cxn modelId="{A3F26751-7B9B-4296-BC23-731359409619}" type="presParOf" srcId="{29275957-10A0-4497-A696-3959EA9A1E1D}" destId="{14E437F0-016E-4040-8EF3-997FBB50AFB4}" srcOrd="12" destOrd="0" presId="urn:microsoft.com/office/officeart/2005/8/layout/list1"/>
    <dgm:cxn modelId="{73D97394-1B76-4FAF-9B81-CBF7D29823FD}" type="presParOf" srcId="{14E437F0-016E-4040-8EF3-997FBB50AFB4}" destId="{1C74F1DD-F78C-406F-AF3A-4AE7814AAC28}" srcOrd="0" destOrd="0" presId="urn:microsoft.com/office/officeart/2005/8/layout/list1"/>
    <dgm:cxn modelId="{5DB6CC95-A828-4CA2-BCF7-C2BA5AE78540}" type="presParOf" srcId="{14E437F0-016E-4040-8EF3-997FBB50AFB4}" destId="{6E18079C-BD96-4054-B6F7-DC5D1A5E8211}" srcOrd="1" destOrd="0" presId="urn:microsoft.com/office/officeart/2005/8/layout/list1"/>
    <dgm:cxn modelId="{92965E98-9070-49B8-A305-AF43E2C2C453}" type="presParOf" srcId="{29275957-10A0-4497-A696-3959EA9A1E1D}" destId="{97A422EC-C9A0-4783-AF21-162CE30FAB8D}" srcOrd="13" destOrd="0" presId="urn:microsoft.com/office/officeart/2005/8/layout/list1"/>
    <dgm:cxn modelId="{C781B605-9AF9-4B40-886A-3BBA4870D68A}" type="presParOf" srcId="{29275957-10A0-4497-A696-3959EA9A1E1D}" destId="{9DE383FD-1604-47BE-8308-D8363A614DA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1F906B-2180-4934-91DB-BEE0DFA99076}" type="doc">
      <dgm:prSet loTypeId="urn:microsoft.com/office/officeart/2005/8/layout/lProcess2" loCatId="relationship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0DD31F1C-B299-4754-9C2A-EB0D9AFD47C7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448 110,0</a:t>
          </a:r>
        </a:p>
        <a:p>
          <a:r>
            <a: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76,6%</a:t>
          </a:r>
          <a:endParaRPr lang="ru-RU" sz="19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71C184-A303-48BA-9585-5B2F1353584B}" type="parTrans" cxnId="{C35B7007-3F85-4820-9B36-B0218431C19A}">
      <dgm:prSet/>
      <dgm:spPr/>
      <dgm:t>
        <a:bodyPr/>
        <a:lstStyle/>
        <a:p>
          <a:endParaRPr lang="ru-RU"/>
        </a:p>
      </dgm:t>
    </dgm:pt>
    <dgm:pt modelId="{6F5027FC-638A-4AE5-9B5D-806E670420E5}" type="sibTrans" cxnId="{C35B7007-3F85-4820-9B36-B0218431C19A}">
      <dgm:prSet/>
      <dgm:spPr/>
      <dgm:t>
        <a:bodyPr/>
        <a:lstStyle/>
        <a:p>
          <a:endParaRPr lang="ru-RU"/>
        </a:p>
      </dgm:t>
    </dgm:pt>
    <dgm:pt modelId="{A6437EA9-53BD-4EBE-A0AF-1AEF25D6839D}">
      <dgm:prSet phldrT="[Текст]" custT="1"/>
      <dgm:spPr/>
      <dgm:t>
        <a:bodyPr/>
        <a:lstStyle/>
        <a:p>
          <a:r>
            <a:rPr lang="ru-RU" sz="2800" smtClean="0">
              <a:latin typeface="Times New Roman" panose="02020603050405020304" pitchFamily="18" charset="0"/>
              <a:cs typeface="Times New Roman" panose="02020603050405020304" pitchFamily="18" charset="0"/>
            </a:rPr>
            <a:t>198 900,0</a:t>
          </a:r>
        </a:p>
        <a:p>
          <a:r>
            <a:rPr lang="ru-RU" sz="19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</a:t>
          </a:r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34%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38DD3D-D208-47FE-9502-2D0CD9E3A74F}" type="parTrans" cxnId="{95956C72-079F-4F54-BF86-6C1DDFBAEF33}">
      <dgm:prSet/>
      <dgm:spPr/>
      <dgm:t>
        <a:bodyPr/>
        <a:lstStyle/>
        <a:p>
          <a:endParaRPr lang="ru-RU"/>
        </a:p>
      </dgm:t>
    </dgm:pt>
    <dgm:pt modelId="{19BCB306-A15B-434E-A344-51BFDC8318D0}" type="sibTrans" cxnId="{95956C72-079F-4F54-BF86-6C1DDFBAEF33}">
      <dgm:prSet/>
      <dgm:spPr/>
      <dgm:t>
        <a:bodyPr/>
        <a:lstStyle/>
        <a:p>
          <a:endParaRPr lang="ru-RU"/>
        </a:p>
      </dgm:t>
    </dgm:pt>
    <dgm:pt modelId="{EDC366E3-5BC5-4441-AA28-3D6225D91B0B}">
      <dgm:prSet phldrT="[Текст]" custT="1"/>
      <dgm:spPr/>
      <dgm:t>
        <a:bodyPr/>
        <a:lstStyle/>
        <a:p>
          <a:r>
            <a:rPr lang="ru-RU" sz="2800" smtClean="0">
              <a:latin typeface="Times New Roman" panose="02020603050405020304" pitchFamily="18" charset="0"/>
              <a:cs typeface="Times New Roman" panose="02020603050405020304" pitchFamily="18" charset="0"/>
            </a:rPr>
            <a:t>249 210,0</a:t>
          </a:r>
        </a:p>
        <a:p>
          <a:r>
            <a:rPr lang="ru-RU" sz="19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42,6%</a:t>
          </a:r>
          <a:endParaRPr lang="ru-RU" sz="1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0E11AA-7877-4A40-9791-F5B562B5F938}" type="parTrans" cxnId="{7F5EDCBC-89DB-4276-914B-D66CFA5E544E}">
      <dgm:prSet/>
      <dgm:spPr/>
      <dgm:t>
        <a:bodyPr/>
        <a:lstStyle/>
        <a:p>
          <a:endParaRPr lang="ru-RU"/>
        </a:p>
      </dgm:t>
    </dgm:pt>
    <dgm:pt modelId="{CB34462C-5D59-4B8E-AA7B-0FF1B0E3EEFD}" type="sibTrans" cxnId="{7F5EDCBC-89DB-4276-914B-D66CFA5E544E}">
      <dgm:prSet/>
      <dgm:spPr/>
      <dgm:t>
        <a:bodyPr/>
        <a:lstStyle/>
        <a:p>
          <a:endParaRPr lang="ru-RU"/>
        </a:p>
      </dgm:t>
    </dgm:pt>
    <dgm:pt modelId="{FD816A11-1D6F-4DEC-B7A8-58431BBAEE8D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451 406,8</a:t>
          </a:r>
        </a:p>
        <a:p>
          <a:r>
            <a: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75,8%</a:t>
          </a:r>
          <a:endParaRPr lang="ru-RU" sz="19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4B9887-6553-40FD-B956-19812684E981}" type="parTrans" cxnId="{2E8C0C13-C7B1-49A7-A995-466E0E6CBAA4}">
      <dgm:prSet/>
      <dgm:spPr/>
      <dgm:t>
        <a:bodyPr/>
        <a:lstStyle/>
        <a:p>
          <a:endParaRPr lang="ru-RU"/>
        </a:p>
      </dgm:t>
    </dgm:pt>
    <dgm:pt modelId="{518CA8D9-B232-4972-B3DD-1A02D800A655}" type="sibTrans" cxnId="{2E8C0C13-C7B1-49A7-A995-466E0E6CBAA4}">
      <dgm:prSet/>
      <dgm:spPr/>
      <dgm:t>
        <a:bodyPr/>
        <a:lstStyle/>
        <a:p>
          <a:endParaRPr lang="ru-RU"/>
        </a:p>
      </dgm:t>
    </dgm:pt>
    <dgm:pt modelId="{82C016AA-59F5-491F-8509-1B00581C0B07}">
      <dgm:prSet phldrT="[Текст]" custT="1"/>
      <dgm:spPr/>
      <dgm:t>
        <a:bodyPr/>
        <a:lstStyle/>
        <a:p>
          <a:r>
            <a:rPr lang="ru-RU" sz="2800" smtClean="0">
              <a:latin typeface="Times New Roman" panose="02020603050405020304" pitchFamily="18" charset="0"/>
              <a:cs typeface="Times New Roman" panose="02020603050405020304" pitchFamily="18" charset="0"/>
            </a:rPr>
            <a:t>202 478,0</a:t>
          </a:r>
        </a:p>
        <a:p>
          <a:r>
            <a:rPr lang="ru-RU" sz="19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34%</a:t>
          </a:r>
          <a:endParaRPr lang="ru-RU" sz="1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3759FF-7473-4D09-84BF-E910CD82F4BD}" type="parTrans" cxnId="{2B433887-671E-4DEC-8773-F3F1222126FA}">
      <dgm:prSet/>
      <dgm:spPr/>
      <dgm:t>
        <a:bodyPr/>
        <a:lstStyle/>
        <a:p>
          <a:endParaRPr lang="ru-RU"/>
        </a:p>
      </dgm:t>
    </dgm:pt>
    <dgm:pt modelId="{6714A69B-EE1A-487C-9E8F-2FE561C3EF88}" type="sibTrans" cxnId="{2B433887-671E-4DEC-8773-F3F1222126FA}">
      <dgm:prSet/>
      <dgm:spPr/>
      <dgm:t>
        <a:bodyPr/>
        <a:lstStyle/>
        <a:p>
          <a:endParaRPr lang="ru-RU"/>
        </a:p>
      </dgm:t>
    </dgm:pt>
    <dgm:pt modelId="{61E2593A-80DA-4383-80EA-D162618E256B}">
      <dgm:prSet phldrT="[Текст]" custT="1"/>
      <dgm:spPr/>
      <dgm:t>
        <a:bodyPr/>
        <a:lstStyle/>
        <a:p>
          <a:r>
            <a:rPr lang="ru-RU" sz="2800" smtClean="0">
              <a:latin typeface="Times New Roman" panose="02020603050405020304" pitchFamily="18" charset="0"/>
              <a:cs typeface="Times New Roman" panose="02020603050405020304" pitchFamily="18" charset="0"/>
            </a:rPr>
            <a:t>248 928,8</a:t>
          </a:r>
        </a:p>
        <a:p>
          <a:r>
            <a:rPr lang="ru-RU" sz="19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41,8%</a:t>
          </a:r>
          <a:endParaRPr lang="ru-RU" sz="1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F9058C-C1E1-420E-A69A-62A97E8D71C9}" type="parTrans" cxnId="{EADD2A68-EF8C-49FC-88A8-E5EEA2712F50}">
      <dgm:prSet/>
      <dgm:spPr/>
      <dgm:t>
        <a:bodyPr/>
        <a:lstStyle/>
        <a:p>
          <a:endParaRPr lang="ru-RU"/>
        </a:p>
      </dgm:t>
    </dgm:pt>
    <dgm:pt modelId="{6B3596F6-C0FB-4966-AB96-55F83EAC356C}" type="sibTrans" cxnId="{EADD2A68-EF8C-49FC-88A8-E5EEA2712F50}">
      <dgm:prSet/>
      <dgm:spPr/>
      <dgm:t>
        <a:bodyPr/>
        <a:lstStyle/>
        <a:p>
          <a:endParaRPr lang="ru-RU"/>
        </a:p>
      </dgm:t>
    </dgm:pt>
    <dgm:pt modelId="{4574EE81-A070-40E5-8054-BEEBA31FB0C5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455 569,9</a:t>
          </a:r>
        </a:p>
        <a:p>
          <a:r>
            <a: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75,0%</a:t>
          </a:r>
          <a:endParaRPr lang="ru-RU" sz="19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DA3B10-8801-4379-BD90-8B7912B284D1}" type="parTrans" cxnId="{CBEF7660-EA64-42A3-ABDC-E12C465BB7E7}">
      <dgm:prSet/>
      <dgm:spPr/>
      <dgm:t>
        <a:bodyPr/>
        <a:lstStyle/>
        <a:p>
          <a:endParaRPr lang="ru-RU"/>
        </a:p>
      </dgm:t>
    </dgm:pt>
    <dgm:pt modelId="{E2E17AED-4BCB-4347-8092-86E3A2B499CD}" type="sibTrans" cxnId="{CBEF7660-EA64-42A3-ABDC-E12C465BB7E7}">
      <dgm:prSet/>
      <dgm:spPr/>
      <dgm:t>
        <a:bodyPr/>
        <a:lstStyle/>
        <a:p>
          <a:endParaRPr lang="ru-RU"/>
        </a:p>
      </dgm:t>
    </dgm:pt>
    <dgm:pt modelId="{532552AB-122B-45AE-92F7-02679C707536}">
      <dgm:prSet phldrT="[Текст]" custT="1"/>
      <dgm:spPr/>
      <dgm:t>
        <a:bodyPr/>
        <a:lstStyle/>
        <a:p>
          <a:r>
            <a:rPr lang="ru-RU" sz="2800" smtClean="0">
              <a:latin typeface="Times New Roman" panose="02020603050405020304" pitchFamily="18" charset="0"/>
              <a:cs typeface="Times New Roman" panose="02020603050405020304" pitchFamily="18" charset="0"/>
            </a:rPr>
            <a:t>206 525,0</a:t>
          </a:r>
        </a:p>
        <a:p>
          <a:r>
            <a:rPr lang="ru-RU" sz="19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34%</a:t>
          </a:r>
          <a:endParaRPr lang="ru-RU" sz="1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CA2A72-8081-4434-BF6C-8D35E0DAF337}" type="parTrans" cxnId="{6091B0BA-7D34-44EC-BB1E-5783E8E0E3F6}">
      <dgm:prSet/>
      <dgm:spPr/>
      <dgm:t>
        <a:bodyPr/>
        <a:lstStyle/>
        <a:p>
          <a:endParaRPr lang="ru-RU"/>
        </a:p>
      </dgm:t>
    </dgm:pt>
    <dgm:pt modelId="{88722AC9-A850-4583-9E27-F9CD4DC3AD37}" type="sibTrans" cxnId="{6091B0BA-7D34-44EC-BB1E-5783E8E0E3F6}">
      <dgm:prSet/>
      <dgm:spPr/>
      <dgm:t>
        <a:bodyPr/>
        <a:lstStyle/>
        <a:p>
          <a:endParaRPr lang="ru-RU"/>
        </a:p>
      </dgm:t>
    </dgm:pt>
    <dgm:pt modelId="{AD8C7A0B-624F-4161-9B4B-B766E55A0C94}">
      <dgm:prSet phldrT="[Текст]" custT="1"/>
      <dgm:spPr/>
      <dgm:t>
        <a:bodyPr/>
        <a:lstStyle/>
        <a:p>
          <a:r>
            <a:rPr lang="ru-RU" sz="2800" smtClean="0">
              <a:latin typeface="Times New Roman" panose="02020603050405020304" pitchFamily="18" charset="0"/>
              <a:cs typeface="Times New Roman" panose="02020603050405020304" pitchFamily="18" charset="0"/>
            </a:rPr>
            <a:t>249 044,9</a:t>
          </a:r>
        </a:p>
        <a:p>
          <a:r>
            <a:rPr lang="ru-RU" sz="19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41,0%</a:t>
          </a:r>
          <a:endParaRPr lang="ru-RU" sz="1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D5566B-3EAA-4602-BF7D-DCB3DA80F89E}" type="parTrans" cxnId="{8B076721-C455-4B11-867D-7742EA461FC8}">
      <dgm:prSet/>
      <dgm:spPr/>
      <dgm:t>
        <a:bodyPr/>
        <a:lstStyle/>
        <a:p>
          <a:endParaRPr lang="ru-RU"/>
        </a:p>
      </dgm:t>
    </dgm:pt>
    <dgm:pt modelId="{E21CD585-34D8-4527-B103-33FA37865E1E}" type="sibTrans" cxnId="{8B076721-C455-4B11-867D-7742EA461FC8}">
      <dgm:prSet/>
      <dgm:spPr/>
      <dgm:t>
        <a:bodyPr/>
        <a:lstStyle/>
        <a:p>
          <a:endParaRPr lang="ru-RU"/>
        </a:p>
      </dgm:t>
    </dgm:pt>
    <dgm:pt modelId="{10A5FCFD-9EA2-4428-BDB0-8171CC5D0C5B}" type="pres">
      <dgm:prSet presAssocID="{B41F906B-2180-4934-91DB-BEE0DFA9907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F6E06B-05EA-4491-8645-A374427B01E2}" type="pres">
      <dgm:prSet presAssocID="{0DD31F1C-B299-4754-9C2A-EB0D9AFD47C7}" presName="compNode" presStyleCnt="0"/>
      <dgm:spPr/>
      <dgm:t>
        <a:bodyPr/>
        <a:lstStyle/>
        <a:p>
          <a:endParaRPr lang="ru-RU"/>
        </a:p>
      </dgm:t>
    </dgm:pt>
    <dgm:pt modelId="{5B9907AC-DA98-4C77-9D7D-168829CDC6D2}" type="pres">
      <dgm:prSet presAssocID="{0DD31F1C-B299-4754-9C2A-EB0D9AFD47C7}" presName="aNode" presStyleLbl="bgShp" presStyleIdx="0" presStyleCnt="3"/>
      <dgm:spPr/>
      <dgm:t>
        <a:bodyPr/>
        <a:lstStyle/>
        <a:p>
          <a:endParaRPr lang="ru-RU"/>
        </a:p>
      </dgm:t>
    </dgm:pt>
    <dgm:pt modelId="{4C1A739C-2629-43F6-962A-254ABD6844C3}" type="pres">
      <dgm:prSet presAssocID="{0DD31F1C-B299-4754-9C2A-EB0D9AFD47C7}" presName="textNode" presStyleLbl="bgShp" presStyleIdx="0" presStyleCnt="3"/>
      <dgm:spPr/>
      <dgm:t>
        <a:bodyPr/>
        <a:lstStyle/>
        <a:p>
          <a:endParaRPr lang="ru-RU"/>
        </a:p>
      </dgm:t>
    </dgm:pt>
    <dgm:pt modelId="{4CC264A5-B5AD-4F1F-904E-7780573B0AFA}" type="pres">
      <dgm:prSet presAssocID="{0DD31F1C-B299-4754-9C2A-EB0D9AFD47C7}" presName="compChildNode" presStyleCnt="0"/>
      <dgm:spPr/>
      <dgm:t>
        <a:bodyPr/>
        <a:lstStyle/>
        <a:p>
          <a:endParaRPr lang="ru-RU"/>
        </a:p>
      </dgm:t>
    </dgm:pt>
    <dgm:pt modelId="{634FC379-FCFC-40A2-8B0D-F872EE5E7FF1}" type="pres">
      <dgm:prSet presAssocID="{0DD31F1C-B299-4754-9C2A-EB0D9AFD47C7}" presName="theInnerList" presStyleCnt="0"/>
      <dgm:spPr/>
      <dgm:t>
        <a:bodyPr/>
        <a:lstStyle/>
        <a:p>
          <a:endParaRPr lang="ru-RU"/>
        </a:p>
      </dgm:t>
    </dgm:pt>
    <dgm:pt modelId="{545CE22E-9464-4A70-8556-C2079BC1BF0E}" type="pres">
      <dgm:prSet presAssocID="{A6437EA9-53BD-4EBE-A0AF-1AEF25D6839D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C59F3-1FF4-4075-A324-088BBBF969AE}" type="pres">
      <dgm:prSet presAssocID="{A6437EA9-53BD-4EBE-A0AF-1AEF25D6839D}" presName="aSpace2" presStyleCnt="0"/>
      <dgm:spPr/>
      <dgm:t>
        <a:bodyPr/>
        <a:lstStyle/>
        <a:p>
          <a:endParaRPr lang="ru-RU"/>
        </a:p>
      </dgm:t>
    </dgm:pt>
    <dgm:pt modelId="{F116BD40-999A-4D62-BD8C-3F46F21B7658}" type="pres">
      <dgm:prSet presAssocID="{EDC366E3-5BC5-4441-AA28-3D6225D91B0B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A2DED0-6DCC-4AE5-9705-B2314DBB878B}" type="pres">
      <dgm:prSet presAssocID="{0DD31F1C-B299-4754-9C2A-EB0D9AFD47C7}" presName="aSpace" presStyleCnt="0"/>
      <dgm:spPr/>
      <dgm:t>
        <a:bodyPr/>
        <a:lstStyle/>
        <a:p>
          <a:endParaRPr lang="ru-RU"/>
        </a:p>
      </dgm:t>
    </dgm:pt>
    <dgm:pt modelId="{17137B6F-2ED7-4B42-AEEE-9EDCCF426A31}" type="pres">
      <dgm:prSet presAssocID="{FD816A11-1D6F-4DEC-B7A8-58431BBAEE8D}" presName="compNode" presStyleCnt="0"/>
      <dgm:spPr/>
      <dgm:t>
        <a:bodyPr/>
        <a:lstStyle/>
        <a:p>
          <a:endParaRPr lang="ru-RU"/>
        </a:p>
      </dgm:t>
    </dgm:pt>
    <dgm:pt modelId="{54237295-6676-4686-908C-5BCE1972ABF1}" type="pres">
      <dgm:prSet presAssocID="{FD816A11-1D6F-4DEC-B7A8-58431BBAEE8D}" presName="aNode" presStyleLbl="bgShp" presStyleIdx="1" presStyleCnt="3"/>
      <dgm:spPr/>
      <dgm:t>
        <a:bodyPr/>
        <a:lstStyle/>
        <a:p>
          <a:endParaRPr lang="ru-RU"/>
        </a:p>
      </dgm:t>
    </dgm:pt>
    <dgm:pt modelId="{09B1DFDC-F591-4C83-9967-742D35543E20}" type="pres">
      <dgm:prSet presAssocID="{FD816A11-1D6F-4DEC-B7A8-58431BBAEE8D}" presName="textNode" presStyleLbl="bgShp" presStyleIdx="1" presStyleCnt="3"/>
      <dgm:spPr/>
      <dgm:t>
        <a:bodyPr/>
        <a:lstStyle/>
        <a:p>
          <a:endParaRPr lang="ru-RU"/>
        </a:p>
      </dgm:t>
    </dgm:pt>
    <dgm:pt modelId="{9E01A5E8-0AE3-46E9-8ABE-AF54B53E13EE}" type="pres">
      <dgm:prSet presAssocID="{FD816A11-1D6F-4DEC-B7A8-58431BBAEE8D}" presName="compChildNode" presStyleCnt="0"/>
      <dgm:spPr/>
      <dgm:t>
        <a:bodyPr/>
        <a:lstStyle/>
        <a:p>
          <a:endParaRPr lang="ru-RU"/>
        </a:p>
      </dgm:t>
    </dgm:pt>
    <dgm:pt modelId="{7673AFBA-5EC0-4853-AB5C-5F06A5CBF8F8}" type="pres">
      <dgm:prSet presAssocID="{FD816A11-1D6F-4DEC-B7A8-58431BBAEE8D}" presName="theInnerList" presStyleCnt="0"/>
      <dgm:spPr/>
      <dgm:t>
        <a:bodyPr/>
        <a:lstStyle/>
        <a:p>
          <a:endParaRPr lang="ru-RU"/>
        </a:p>
      </dgm:t>
    </dgm:pt>
    <dgm:pt modelId="{3F7E4A8E-AE2E-4BE8-9A01-077FBEB6C8DD}" type="pres">
      <dgm:prSet presAssocID="{82C016AA-59F5-491F-8509-1B00581C0B07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22FC4B-33AA-4705-A197-B244322C102E}" type="pres">
      <dgm:prSet presAssocID="{82C016AA-59F5-491F-8509-1B00581C0B07}" presName="aSpace2" presStyleCnt="0"/>
      <dgm:spPr/>
      <dgm:t>
        <a:bodyPr/>
        <a:lstStyle/>
        <a:p>
          <a:endParaRPr lang="ru-RU"/>
        </a:p>
      </dgm:t>
    </dgm:pt>
    <dgm:pt modelId="{592960D9-580B-4CFA-B00E-BB25C250086A}" type="pres">
      <dgm:prSet presAssocID="{61E2593A-80DA-4383-80EA-D162618E256B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A055BC-9557-4C1B-ACE6-29C04CEA03C6}" type="pres">
      <dgm:prSet presAssocID="{FD816A11-1D6F-4DEC-B7A8-58431BBAEE8D}" presName="aSpace" presStyleCnt="0"/>
      <dgm:spPr/>
      <dgm:t>
        <a:bodyPr/>
        <a:lstStyle/>
        <a:p>
          <a:endParaRPr lang="ru-RU"/>
        </a:p>
      </dgm:t>
    </dgm:pt>
    <dgm:pt modelId="{F48010D7-37AF-446F-83C0-39D2EC7149E2}" type="pres">
      <dgm:prSet presAssocID="{4574EE81-A070-40E5-8054-BEEBA31FB0C5}" presName="compNode" presStyleCnt="0"/>
      <dgm:spPr/>
      <dgm:t>
        <a:bodyPr/>
        <a:lstStyle/>
        <a:p>
          <a:endParaRPr lang="ru-RU"/>
        </a:p>
      </dgm:t>
    </dgm:pt>
    <dgm:pt modelId="{67500791-FBE1-4B39-B29B-968BCB65F551}" type="pres">
      <dgm:prSet presAssocID="{4574EE81-A070-40E5-8054-BEEBA31FB0C5}" presName="aNode" presStyleLbl="bgShp" presStyleIdx="2" presStyleCnt="3"/>
      <dgm:spPr/>
      <dgm:t>
        <a:bodyPr/>
        <a:lstStyle/>
        <a:p>
          <a:endParaRPr lang="ru-RU"/>
        </a:p>
      </dgm:t>
    </dgm:pt>
    <dgm:pt modelId="{BA4357E3-825A-4B66-A58A-A5A47319AA6B}" type="pres">
      <dgm:prSet presAssocID="{4574EE81-A070-40E5-8054-BEEBA31FB0C5}" presName="textNode" presStyleLbl="bgShp" presStyleIdx="2" presStyleCnt="3"/>
      <dgm:spPr/>
      <dgm:t>
        <a:bodyPr/>
        <a:lstStyle/>
        <a:p>
          <a:endParaRPr lang="ru-RU"/>
        </a:p>
      </dgm:t>
    </dgm:pt>
    <dgm:pt modelId="{FED9F71F-A19C-41B8-9C08-85FCED46128D}" type="pres">
      <dgm:prSet presAssocID="{4574EE81-A070-40E5-8054-BEEBA31FB0C5}" presName="compChildNode" presStyleCnt="0"/>
      <dgm:spPr/>
      <dgm:t>
        <a:bodyPr/>
        <a:lstStyle/>
        <a:p>
          <a:endParaRPr lang="ru-RU"/>
        </a:p>
      </dgm:t>
    </dgm:pt>
    <dgm:pt modelId="{7B63D5F0-6210-4D8F-8DD8-C54A4828825A}" type="pres">
      <dgm:prSet presAssocID="{4574EE81-A070-40E5-8054-BEEBA31FB0C5}" presName="theInnerList" presStyleCnt="0"/>
      <dgm:spPr/>
      <dgm:t>
        <a:bodyPr/>
        <a:lstStyle/>
        <a:p>
          <a:endParaRPr lang="ru-RU"/>
        </a:p>
      </dgm:t>
    </dgm:pt>
    <dgm:pt modelId="{AF011572-8BDD-49BB-B319-AB35530A4FE7}" type="pres">
      <dgm:prSet presAssocID="{532552AB-122B-45AE-92F7-02679C70753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101C8A-8D4A-45D6-A17A-747075CC5C31}" type="pres">
      <dgm:prSet presAssocID="{532552AB-122B-45AE-92F7-02679C707536}" presName="aSpace2" presStyleCnt="0"/>
      <dgm:spPr/>
      <dgm:t>
        <a:bodyPr/>
        <a:lstStyle/>
        <a:p>
          <a:endParaRPr lang="ru-RU"/>
        </a:p>
      </dgm:t>
    </dgm:pt>
    <dgm:pt modelId="{2D67BB7F-FE30-4072-A5F6-BDC0E7D7305C}" type="pres">
      <dgm:prSet presAssocID="{AD8C7A0B-624F-4161-9B4B-B766E55A0C94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433887-671E-4DEC-8773-F3F1222126FA}" srcId="{FD816A11-1D6F-4DEC-B7A8-58431BBAEE8D}" destId="{82C016AA-59F5-491F-8509-1B00581C0B07}" srcOrd="0" destOrd="0" parTransId="{4B3759FF-7473-4D09-84BF-E910CD82F4BD}" sibTransId="{6714A69B-EE1A-487C-9E8F-2FE561C3EF88}"/>
    <dgm:cxn modelId="{465535C1-A4E9-4954-A903-7F8070551BC9}" type="presOf" srcId="{FD816A11-1D6F-4DEC-B7A8-58431BBAEE8D}" destId="{54237295-6676-4686-908C-5BCE1972ABF1}" srcOrd="0" destOrd="0" presId="urn:microsoft.com/office/officeart/2005/8/layout/lProcess2"/>
    <dgm:cxn modelId="{98B9FD6F-B2E5-495F-A67B-CC2A1D3D03F9}" type="presOf" srcId="{532552AB-122B-45AE-92F7-02679C707536}" destId="{AF011572-8BDD-49BB-B319-AB35530A4FE7}" srcOrd="0" destOrd="0" presId="urn:microsoft.com/office/officeart/2005/8/layout/lProcess2"/>
    <dgm:cxn modelId="{15744F52-3298-4F4B-8ED7-64E0E58AF081}" type="presOf" srcId="{4574EE81-A070-40E5-8054-BEEBA31FB0C5}" destId="{67500791-FBE1-4B39-B29B-968BCB65F551}" srcOrd="0" destOrd="0" presId="urn:microsoft.com/office/officeart/2005/8/layout/lProcess2"/>
    <dgm:cxn modelId="{A0215688-4D36-4583-B340-18160B52AE37}" type="presOf" srcId="{0DD31F1C-B299-4754-9C2A-EB0D9AFD47C7}" destId="{4C1A739C-2629-43F6-962A-254ABD6844C3}" srcOrd="1" destOrd="0" presId="urn:microsoft.com/office/officeart/2005/8/layout/lProcess2"/>
    <dgm:cxn modelId="{95956C72-079F-4F54-BF86-6C1DDFBAEF33}" srcId="{0DD31F1C-B299-4754-9C2A-EB0D9AFD47C7}" destId="{A6437EA9-53BD-4EBE-A0AF-1AEF25D6839D}" srcOrd="0" destOrd="0" parTransId="{8F38DD3D-D208-47FE-9502-2D0CD9E3A74F}" sibTransId="{19BCB306-A15B-434E-A344-51BFDC8318D0}"/>
    <dgm:cxn modelId="{EADD2A68-EF8C-49FC-88A8-E5EEA2712F50}" srcId="{FD816A11-1D6F-4DEC-B7A8-58431BBAEE8D}" destId="{61E2593A-80DA-4383-80EA-D162618E256B}" srcOrd="1" destOrd="0" parTransId="{E8F9058C-C1E1-420E-A69A-62A97E8D71C9}" sibTransId="{6B3596F6-C0FB-4966-AB96-55F83EAC356C}"/>
    <dgm:cxn modelId="{C79749A5-2458-43F1-85F9-19A727576C87}" type="presOf" srcId="{4574EE81-A070-40E5-8054-BEEBA31FB0C5}" destId="{BA4357E3-825A-4B66-A58A-A5A47319AA6B}" srcOrd="1" destOrd="0" presId="urn:microsoft.com/office/officeart/2005/8/layout/lProcess2"/>
    <dgm:cxn modelId="{7F5EDCBC-89DB-4276-914B-D66CFA5E544E}" srcId="{0DD31F1C-B299-4754-9C2A-EB0D9AFD47C7}" destId="{EDC366E3-5BC5-4441-AA28-3D6225D91B0B}" srcOrd="1" destOrd="0" parTransId="{CA0E11AA-7877-4A40-9791-F5B562B5F938}" sibTransId="{CB34462C-5D59-4B8E-AA7B-0FF1B0E3EEFD}"/>
    <dgm:cxn modelId="{CBEF7660-EA64-42A3-ABDC-E12C465BB7E7}" srcId="{B41F906B-2180-4934-91DB-BEE0DFA99076}" destId="{4574EE81-A070-40E5-8054-BEEBA31FB0C5}" srcOrd="2" destOrd="0" parTransId="{A8DA3B10-8801-4379-BD90-8B7912B284D1}" sibTransId="{E2E17AED-4BCB-4347-8092-86E3A2B499CD}"/>
    <dgm:cxn modelId="{8B076721-C455-4B11-867D-7742EA461FC8}" srcId="{4574EE81-A070-40E5-8054-BEEBA31FB0C5}" destId="{AD8C7A0B-624F-4161-9B4B-B766E55A0C94}" srcOrd="1" destOrd="0" parTransId="{A4D5566B-3EAA-4602-BF7D-DCB3DA80F89E}" sibTransId="{E21CD585-34D8-4527-B103-33FA37865E1E}"/>
    <dgm:cxn modelId="{CF4BE682-933F-4338-9857-08B3A5302442}" type="presOf" srcId="{82C016AA-59F5-491F-8509-1B00581C0B07}" destId="{3F7E4A8E-AE2E-4BE8-9A01-077FBEB6C8DD}" srcOrd="0" destOrd="0" presId="urn:microsoft.com/office/officeart/2005/8/layout/lProcess2"/>
    <dgm:cxn modelId="{B70F393C-CB4E-43E3-99B9-4C3DC9E50297}" type="presOf" srcId="{0DD31F1C-B299-4754-9C2A-EB0D9AFD47C7}" destId="{5B9907AC-DA98-4C77-9D7D-168829CDC6D2}" srcOrd="0" destOrd="0" presId="urn:microsoft.com/office/officeart/2005/8/layout/lProcess2"/>
    <dgm:cxn modelId="{4A28DBFE-7BF7-4F3A-9718-CBBF678C5350}" type="presOf" srcId="{FD816A11-1D6F-4DEC-B7A8-58431BBAEE8D}" destId="{09B1DFDC-F591-4C83-9967-742D35543E20}" srcOrd="1" destOrd="0" presId="urn:microsoft.com/office/officeart/2005/8/layout/lProcess2"/>
    <dgm:cxn modelId="{1E367752-D6EB-4EEC-A58E-560027CFC096}" type="presOf" srcId="{EDC366E3-5BC5-4441-AA28-3D6225D91B0B}" destId="{F116BD40-999A-4D62-BD8C-3F46F21B7658}" srcOrd="0" destOrd="0" presId="urn:microsoft.com/office/officeart/2005/8/layout/lProcess2"/>
    <dgm:cxn modelId="{8E1553E9-4FDD-4509-BDF2-6E38F71076ED}" type="presOf" srcId="{B41F906B-2180-4934-91DB-BEE0DFA99076}" destId="{10A5FCFD-9EA2-4428-BDB0-8171CC5D0C5B}" srcOrd="0" destOrd="0" presId="urn:microsoft.com/office/officeart/2005/8/layout/lProcess2"/>
    <dgm:cxn modelId="{C35B7007-3F85-4820-9B36-B0218431C19A}" srcId="{B41F906B-2180-4934-91DB-BEE0DFA99076}" destId="{0DD31F1C-B299-4754-9C2A-EB0D9AFD47C7}" srcOrd="0" destOrd="0" parTransId="{5971C184-A303-48BA-9585-5B2F1353584B}" sibTransId="{6F5027FC-638A-4AE5-9B5D-806E670420E5}"/>
    <dgm:cxn modelId="{9ABAE43E-1490-4B5B-BDC6-8FEFAD63C9C8}" type="presOf" srcId="{A6437EA9-53BD-4EBE-A0AF-1AEF25D6839D}" destId="{545CE22E-9464-4A70-8556-C2079BC1BF0E}" srcOrd="0" destOrd="0" presId="urn:microsoft.com/office/officeart/2005/8/layout/lProcess2"/>
    <dgm:cxn modelId="{0AABD03C-0F9B-4F3C-8FCF-BF0DE6E3049D}" type="presOf" srcId="{AD8C7A0B-624F-4161-9B4B-B766E55A0C94}" destId="{2D67BB7F-FE30-4072-A5F6-BDC0E7D7305C}" srcOrd="0" destOrd="0" presId="urn:microsoft.com/office/officeart/2005/8/layout/lProcess2"/>
    <dgm:cxn modelId="{6091B0BA-7D34-44EC-BB1E-5783E8E0E3F6}" srcId="{4574EE81-A070-40E5-8054-BEEBA31FB0C5}" destId="{532552AB-122B-45AE-92F7-02679C707536}" srcOrd="0" destOrd="0" parTransId="{49CA2A72-8081-4434-BF6C-8D35E0DAF337}" sibTransId="{88722AC9-A850-4583-9E27-F9CD4DC3AD37}"/>
    <dgm:cxn modelId="{2E8C0C13-C7B1-49A7-A995-466E0E6CBAA4}" srcId="{B41F906B-2180-4934-91DB-BEE0DFA99076}" destId="{FD816A11-1D6F-4DEC-B7A8-58431BBAEE8D}" srcOrd="1" destOrd="0" parTransId="{7A4B9887-6553-40FD-B956-19812684E981}" sibTransId="{518CA8D9-B232-4972-B3DD-1A02D800A655}"/>
    <dgm:cxn modelId="{83787C26-774C-48DA-A722-270B2791B117}" type="presOf" srcId="{61E2593A-80DA-4383-80EA-D162618E256B}" destId="{592960D9-580B-4CFA-B00E-BB25C250086A}" srcOrd="0" destOrd="0" presId="urn:microsoft.com/office/officeart/2005/8/layout/lProcess2"/>
    <dgm:cxn modelId="{BFEF6657-08CA-4E44-9106-3BD53E77E5F6}" type="presParOf" srcId="{10A5FCFD-9EA2-4428-BDB0-8171CC5D0C5B}" destId="{20F6E06B-05EA-4491-8645-A374427B01E2}" srcOrd="0" destOrd="0" presId="urn:microsoft.com/office/officeart/2005/8/layout/lProcess2"/>
    <dgm:cxn modelId="{2D25EFA7-49D1-4599-9F0B-4FA00852EC9C}" type="presParOf" srcId="{20F6E06B-05EA-4491-8645-A374427B01E2}" destId="{5B9907AC-DA98-4C77-9D7D-168829CDC6D2}" srcOrd="0" destOrd="0" presId="urn:microsoft.com/office/officeart/2005/8/layout/lProcess2"/>
    <dgm:cxn modelId="{17A7EAD4-65E0-499E-ABAF-EBC540FA906F}" type="presParOf" srcId="{20F6E06B-05EA-4491-8645-A374427B01E2}" destId="{4C1A739C-2629-43F6-962A-254ABD6844C3}" srcOrd="1" destOrd="0" presId="urn:microsoft.com/office/officeart/2005/8/layout/lProcess2"/>
    <dgm:cxn modelId="{9048DE3E-0EFF-4996-B0FB-CB9CE57BD46C}" type="presParOf" srcId="{20F6E06B-05EA-4491-8645-A374427B01E2}" destId="{4CC264A5-B5AD-4F1F-904E-7780573B0AFA}" srcOrd="2" destOrd="0" presId="urn:microsoft.com/office/officeart/2005/8/layout/lProcess2"/>
    <dgm:cxn modelId="{B35B2EA8-26E1-464C-9A60-5FD41BF8025F}" type="presParOf" srcId="{4CC264A5-B5AD-4F1F-904E-7780573B0AFA}" destId="{634FC379-FCFC-40A2-8B0D-F872EE5E7FF1}" srcOrd="0" destOrd="0" presId="urn:microsoft.com/office/officeart/2005/8/layout/lProcess2"/>
    <dgm:cxn modelId="{ECD664D6-9F66-4BB4-81E1-9FDC5A2382F6}" type="presParOf" srcId="{634FC379-FCFC-40A2-8B0D-F872EE5E7FF1}" destId="{545CE22E-9464-4A70-8556-C2079BC1BF0E}" srcOrd="0" destOrd="0" presId="urn:microsoft.com/office/officeart/2005/8/layout/lProcess2"/>
    <dgm:cxn modelId="{1185564E-87D4-4422-9E39-D278A3FAE90C}" type="presParOf" srcId="{634FC379-FCFC-40A2-8B0D-F872EE5E7FF1}" destId="{DBDC59F3-1FF4-4075-A324-088BBBF969AE}" srcOrd="1" destOrd="0" presId="urn:microsoft.com/office/officeart/2005/8/layout/lProcess2"/>
    <dgm:cxn modelId="{AB2B7DB0-6732-42D3-ADBE-74FC70ABD2AE}" type="presParOf" srcId="{634FC379-FCFC-40A2-8B0D-F872EE5E7FF1}" destId="{F116BD40-999A-4D62-BD8C-3F46F21B7658}" srcOrd="2" destOrd="0" presId="urn:microsoft.com/office/officeart/2005/8/layout/lProcess2"/>
    <dgm:cxn modelId="{DA23893C-29A7-4761-9A81-66B06387E105}" type="presParOf" srcId="{10A5FCFD-9EA2-4428-BDB0-8171CC5D0C5B}" destId="{9CA2DED0-6DCC-4AE5-9705-B2314DBB878B}" srcOrd="1" destOrd="0" presId="urn:microsoft.com/office/officeart/2005/8/layout/lProcess2"/>
    <dgm:cxn modelId="{759078B0-32D4-4A59-990C-FF2C301D7382}" type="presParOf" srcId="{10A5FCFD-9EA2-4428-BDB0-8171CC5D0C5B}" destId="{17137B6F-2ED7-4B42-AEEE-9EDCCF426A31}" srcOrd="2" destOrd="0" presId="urn:microsoft.com/office/officeart/2005/8/layout/lProcess2"/>
    <dgm:cxn modelId="{9E25DEBC-4DF3-4A8D-B153-0FA71BD4A7A1}" type="presParOf" srcId="{17137B6F-2ED7-4B42-AEEE-9EDCCF426A31}" destId="{54237295-6676-4686-908C-5BCE1972ABF1}" srcOrd="0" destOrd="0" presId="urn:microsoft.com/office/officeart/2005/8/layout/lProcess2"/>
    <dgm:cxn modelId="{051BEE88-B4C2-4B99-9DA2-D2535FEC6077}" type="presParOf" srcId="{17137B6F-2ED7-4B42-AEEE-9EDCCF426A31}" destId="{09B1DFDC-F591-4C83-9967-742D35543E20}" srcOrd="1" destOrd="0" presId="urn:microsoft.com/office/officeart/2005/8/layout/lProcess2"/>
    <dgm:cxn modelId="{4F0CE9DB-074B-4AC7-9527-B87A3F8DBF6A}" type="presParOf" srcId="{17137B6F-2ED7-4B42-AEEE-9EDCCF426A31}" destId="{9E01A5E8-0AE3-46E9-8ABE-AF54B53E13EE}" srcOrd="2" destOrd="0" presId="urn:microsoft.com/office/officeart/2005/8/layout/lProcess2"/>
    <dgm:cxn modelId="{46C59ACF-1E8F-4519-B1E4-BC6F2D55805A}" type="presParOf" srcId="{9E01A5E8-0AE3-46E9-8ABE-AF54B53E13EE}" destId="{7673AFBA-5EC0-4853-AB5C-5F06A5CBF8F8}" srcOrd="0" destOrd="0" presId="urn:microsoft.com/office/officeart/2005/8/layout/lProcess2"/>
    <dgm:cxn modelId="{A074C3E9-80BA-4301-ACB0-68D450E17A38}" type="presParOf" srcId="{7673AFBA-5EC0-4853-AB5C-5F06A5CBF8F8}" destId="{3F7E4A8E-AE2E-4BE8-9A01-077FBEB6C8DD}" srcOrd="0" destOrd="0" presId="urn:microsoft.com/office/officeart/2005/8/layout/lProcess2"/>
    <dgm:cxn modelId="{01EEF8B7-D7BD-4370-ABB5-A144D48C1CD0}" type="presParOf" srcId="{7673AFBA-5EC0-4853-AB5C-5F06A5CBF8F8}" destId="{3222FC4B-33AA-4705-A197-B244322C102E}" srcOrd="1" destOrd="0" presId="urn:microsoft.com/office/officeart/2005/8/layout/lProcess2"/>
    <dgm:cxn modelId="{855CCEFC-983F-477D-8641-CD03849ADE92}" type="presParOf" srcId="{7673AFBA-5EC0-4853-AB5C-5F06A5CBF8F8}" destId="{592960D9-580B-4CFA-B00E-BB25C250086A}" srcOrd="2" destOrd="0" presId="urn:microsoft.com/office/officeart/2005/8/layout/lProcess2"/>
    <dgm:cxn modelId="{59465B7D-D92F-4D92-A835-7152235B7FF5}" type="presParOf" srcId="{10A5FCFD-9EA2-4428-BDB0-8171CC5D0C5B}" destId="{67A055BC-9557-4C1B-ACE6-29C04CEA03C6}" srcOrd="3" destOrd="0" presId="urn:microsoft.com/office/officeart/2005/8/layout/lProcess2"/>
    <dgm:cxn modelId="{87E59CC8-22A4-4E36-B9FD-C831852DBC7A}" type="presParOf" srcId="{10A5FCFD-9EA2-4428-BDB0-8171CC5D0C5B}" destId="{F48010D7-37AF-446F-83C0-39D2EC7149E2}" srcOrd="4" destOrd="0" presId="urn:microsoft.com/office/officeart/2005/8/layout/lProcess2"/>
    <dgm:cxn modelId="{FD2DD09A-7C31-4092-A7FD-898273C6408D}" type="presParOf" srcId="{F48010D7-37AF-446F-83C0-39D2EC7149E2}" destId="{67500791-FBE1-4B39-B29B-968BCB65F551}" srcOrd="0" destOrd="0" presId="urn:microsoft.com/office/officeart/2005/8/layout/lProcess2"/>
    <dgm:cxn modelId="{DCC9ED48-054E-4E15-A26A-E4115A57F995}" type="presParOf" srcId="{F48010D7-37AF-446F-83C0-39D2EC7149E2}" destId="{BA4357E3-825A-4B66-A58A-A5A47319AA6B}" srcOrd="1" destOrd="0" presId="urn:microsoft.com/office/officeart/2005/8/layout/lProcess2"/>
    <dgm:cxn modelId="{500B2280-0105-4E16-A7FC-BD9D662A6041}" type="presParOf" srcId="{F48010D7-37AF-446F-83C0-39D2EC7149E2}" destId="{FED9F71F-A19C-41B8-9C08-85FCED46128D}" srcOrd="2" destOrd="0" presId="urn:microsoft.com/office/officeart/2005/8/layout/lProcess2"/>
    <dgm:cxn modelId="{B8ED5980-8578-4816-B97C-B657313F22BD}" type="presParOf" srcId="{FED9F71F-A19C-41B8-9C08-85FCED46128D}" destId="{7B63D5F0-6210-4D8F-8DD8-C54A4828825A}" srcOrd="0" destOrd="0" presId="urn:microsoft.com/office/officeart/2005/8/layout/lProcess2"/>
    <dgm:cxn modelId="{C5B74DD5-228C-4DE2-8243-644CBD6DF02E}" type="presParOf" srcId="{7B63D5F0-6210-4D8F-8DD8-C54A4828825A}" destId="{AF011572-8BDD-49BB-B319-AB35530A4FE7}" srcOrd="0" destOrd="0" presId="urn:microsoft.com/office/officeart/2005/8/layout/lProcess2"/>
    <dgm:cxn modelId="{2782158B-7330-433E-A44E-F0016CAE33D9}" type="presParOf" srcId="{7B63D5F0-6210-4D8F-8DD8-C54A4828825A}" destId="{61101C8A-8D4A-45D6-A17A-747075CC5C31}" srcOrd="1" destOrd="0" presId="urn:microsoft.com/office/officeart/2005/8/layout/lProcess2"/>
    <dgm:cxn modelId="{1D6A9587-8233-490D-A867-1804DDD90585}" type="presParOf" srcId="{7B63D5F0-6210-4D8F-8DD8-C54A4828825A}" destId="{2D67BB7F-FE30-4072-A5F6-BDC0E7D7305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671DFA-B377-4ADD-B521-AC8E82E3A6FC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6E403CA-2FAE-424F-BE37-57BE3390081D}">
      <dgm:prSet phldrT="[Текст]" custT="1"/>
      <dgm:spPr/>
      <dgm:t>
        <a:bodyPr/>
        <a:lstStyle/>
        <a:p>
          <a:pPr algn="ctr"/>
          <a:r>
            <a: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выполнение показателей «дорожных карт» по указам Президента РФ от 2012 года, в том числе повышение оплаты труда  отдельным категориям работников</a:t>
          </a:r>
          <a:endParaRPr lang="ru-RU" sz="2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1815DE-B793-4780-B8B8-CBFFB7823BD4}" type="parTrans" cxnId="{6A424A16-DA35-4F8A-A359-4CED219EC1D4}">
      <dgm:prSet/>
      <dgm:spPr/>
      <dgm:t>
        <a:bodyPr/>
        <a:lstStyle/>
        <a:p>
          <a:endParaRPr lang="ru-RU"/>
        </a:p>
      </dgm:t>
    </dgm:pt>
    <dgm:pt modelId="{19BF7293-4EB0-4EF4-88A6-F42BD0063198}" type="sibTrans" cxnId="{6A424A16-DA35-4F8A-A359-4CED219EC1D4}">
      <dgm:prSet/>
      <dgm:spPr/>
      <dgm:t>
        <a:bodyPr/>
        <a:lstStyle/>
        <a:p>
          <a:endParaRPr lang="ru-RU"/>
        </a:p>
      </dgm:t>
    </dgm:pt>
    <dgm:pt modelId="{3A63255E-8923-4030-9676-086DAA1A2454}">
      <dgm:prSet phldrT="[Текст]" custT="1"/>
      <dgm:spPr/>
      <dgm:t>
        <a:bodyPr/>
        <a:lstStyle/>
        <a:p>
          <a:pPr algn="ctr"/>
          <a:r>
            <a: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сокращение неэффективных расходов, и привлечение средств от приносящей доход деятельности</a:t>
          </a:r>
          <a:endParaRPr lang="ru-RU" sz="2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72815E-F12E-4A20-A15B-66B6CA24A48D}" type="parTrans" cxnId="{F7F9FAF2-1D4E-42F4-BFC4-94367A39DC27}">
      <dgm:prSet/>
      <dgm:spPr/>
      <dgm:t>
        <a:bodyPr/>
        <a:lstStyle/>
        <a:p>
          <a:endParaRPr lang="ru-RU"/>
        </a:p>
      </dgm:t>
    </dgm:pt>
    <dgm:pt modelId="{C4567EFE-8CEE-44A9-AD41-6BADEB3491C3}" type="sibTrans" cxnId="{F7F9FAF2-1D4E-42F4-BFC4-94367A39DC27}">
      <dgm:prSet/>
      <dgm:spPr/>
      <dgm:t>
        <a:bodyPr/>
        <a:lstStyle/>
        <a:p>
          <a:endParaRPr lang="ru-RU"/>
        </a:p>
      </dgm:t>
    </dgm:pt>
    <dgm:pt modelId="{BA98038E-F330-4F6D-93E7-E841708056DB}">
      <dgm:prSet phldrT="[Текст]" custT="1"/>
      <dgm:spPr/>
      <dgm:t>
        <a:bodyPr/>
        <a:lstStyle/>
        <a:p>
          <a:pPr algn="ctr"/>
          <a:r>
            <a: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действующих расходных обязательств, в том числе  с учетом их оптимизации и повышения эффективности использования финансовых ресурсов</a:t>
          </a:r>
          <a:endParaRPr lang="ru-RU" sz="2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C52FB9-C6DF-46D0-9585-62741A23DB20}" type="parTrans" cxnId="{6E3F7D53-C764-45B7-9C55-EB1B7DAB9D16}">
      <dgm:prSet/>
      <dgm:spPr/>
      <dgm:t>
        <a:bodyPr/>
        <a:lstStyle/>
        <a:p>
          <a:endParaRPr lang="ru-RU"/>
        </a:p>
      </dgm:t>
    </dgm:pt>
    <dgm:pt modelId="{800CD3F2-0D59-4DA4-8C96-0D3B2ED9EAED}" type="sibTrans" cxnId="{6E3F7D53-C764-45B7-9C55-EB1B7DAB9D16}">
      <dgm:prSet/>
      <dgm:spPr/>
      <dgm:t>
        <a:bodyPr/>
        <a:lstStyle/>
        <a:p>
          <a:endParaRPr lang="ru-RU"/>
        </a:p>
      </dgm:t>
    </dgm:pt>
    <dgm:pt modelId="{CA20E0ED-DDD7-4EDC-9E7F-3CA3E73723BE}">
      <dgm:prSet phldrT="[Текст]" custT="1"/>
      <dgm:spPr/>
      <dgm:t>
        <a:bodyPr/>
        <a:lstStyle/>
        <a:p>
          <a:pPr algn="ctr"/>
          <a:r>
            <a: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взаимосвязь муниципальных заданий с целями и результатами муниципальных программ</a:t>
          </a:r>
          <a:endParaRPr lang="ru-RU" sz="2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64A076-8F37-4250-86F6-739FD4709359}" type="parTrans" cxnId="{1FECC0A8-1DA4-4D2F-9178-66BBC712D7F6}">
      <dgm:prSet/>
      <dgm:spPr/>
      <dgm:t>
        <a:bodyPr/>
        <a:lstStyle/>
        <a:p>
          <a:endParaRPr lang="ru-RU"/>
        </a:p>
      </dgm:t>
    </dgm:pt>
    <dgm:pt modelId="{3A191F0C-A7DD-4823-911C-C187EDA0CC1C}" type="sibTrans" cxnId="{1FECC0A8-1DA4-4D2F-9178-66BBC712D7F6}">
      <dgm:prSet/>
      <dgm:spPr/>
      <dgm:t>
        <a:bodyPr/>
        <a:lstStyle/>
        <a:p>
          <a:endParaRPr lang="ru-RU"/>
        </a:p>
      </dgm:t>
    </dgm:pt>
    <dgm:pt modelId="{34C9D02E-A620-4000-8856-D337856DF80F}">
      <dgm:prSet phldrT="[Текст]" custT="1"/>
      <dgm:spPr/>
      <dgm:t>
        <a:bodyPr/>
        <a:lstStyle/>
        <a:p>
          <a:pPr algn="ctr"/>
          <a:r>
            <a: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привлечение средств вышестоящих бюджетов в качестве софинансирования</a:t>
          </a:r>
          <a:endParaRPr lang="ru-RU" sz="2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7FAD24-4E8A-4EDC-A8E7-B256FE6AF22A}" type="parTrans" cxnId="{80DC9834-224E-4CBE-867B-DF6FDC62FFED}">
      <dgm:prSet/>
      <dgm:spPr/>
      <dgm:t>
        <a:bodyPr/>
        <a:lstStyle/>
        <a:p>
          <a:endParaRPr lang="ru-RU"/>
        </a:p>
      </dgm:t>
    </dgm:pt>
    <dgm:pt modelId="{A6105D32-67A3-48D6-AC3C-139B32CD067A}" type="sibTrans" cxnId="{80DC9834-224E-4CBE-867B-DF6FDC62FFED}">
      <dgm:prSet/>
      <dgm:spPr/>
      <dgm:t>
        <a:bodyPr/>
        <a:lstStyle/>
        <a:p>
          <a:endParaRPr lang="ru-RU"/>
        </a:p>
      </dgm:t>
    </dgm:pt>
    <dgm:pt modelId="{29275957-10A0-4497-A696-3959EA9A1E1D}" type="pres">
      <dgm:prSet presAssocID="{D4671DFA-B377-4ADD-B521-AC8E82E3A6F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305A47-53F2-4141-BBDE-B462104FB4B5}" type="pres">
      <dgm:prSet presAssocID="{46E403CA-2FAE-424F-BE37-57BE3390081D}" presName="parentLin" presStyleCnt="0"/>
      <dgm:spPr/>
    </dgm:pt>
    <dgm:pt modelId="{480F99D1-DB45-456D-81D3-5547C1AD0ED9}" type="pres">
      <dgm:prSet presAssocID="{46E403CA-2FAE-424F-BE37-57BE3390081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53BF3BF-8421-4017-A6F4-DC4ACF4F77FF}" type="pres">
      <dgm:prSet presAssocID="{46E403CA-2FAE-424F-BE37-57BE3390081D}" presName="parentText" presStyleLbl="node1" presStyleIdx="0" presStyleCnt="5" custScaleX="137898" custScaleY="163962" custLinFactNeighborX="-44971" custLinFactNeighborY="237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29DD1C-522E-49ED-9273-D1EA11089CEE}" type="pres">
      <dgm:prSet presAssocID="{46E403CA-2FAE-424F-BE37-57BE3390081D}" presName="negativeSpace" presStyleCnt="0"/>
      <dgm:spPr/>
    </dgm:pt>
    <dgm:pt modelId="{399D2E4E-B9AB-413B-B845-DA86825E19C2}" type="pres">
      <dgm:prSet presAssocID="{46E403CA-2FAE-424F-BE37-57BE3390081D}" presName="childText" presStyleLbl="conFgAcc1" presStyleIdx="0" presStyleCnt="5">
        <dgm:presLayoutVars>
          <dgm:bulletEnabled val="1"/>
        </dgm:presLayoutVars>
      </dgm:prSet>
      <dgm:spPr/>
    </dgm:pt>
    <dgm:pt modelId="{D084143E-79EF-4367-A4B0-9553B3799BAD}" type="pres">
      <dgm:prSet presAssocID="{19BF7293-4EB0-4EF4-88A6-F42BD0063198}" presName="spaceBetweenRectangles" presStyleCnt="0"/>
      <dgm:spPr/>
    </dgm:pt>
    <dgm:pt modelId="{C44181DD-68EF-40CC-B9B1-5DBD7A9DB0DD}" type="pres">
      <dgm:prSet presAssocID="{3A63255E-8923-4030-9676-086DAA1A2454}" presName="parentLin" presStyleCnt="0"/>
      <dgm:spPr/>
    </dgm:pt>
    <dgm:pt modelId="{68DB7CC2-F541-465C-9A2D-97009D8ABD76}" type="pres">
      <dgm:prSet presAssocID="{3A63255E-8923-4030-9676-086DAA1A2454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705AC01-2E5D-4109-844E-6DCDC9E875F6}" type="pres">
      <dgm:prSet presAssocID="{3A63255E-8923-4030-9676-086DAA1A2454}" presName="parentText" presStyleLbl="node1" presStyleIdx="1" presStyleCnt="5" custScaleX="137898" custScaleY="163962" custLinFactNeighborX="-44971" custLinFactNeighborY="198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7983B-FE7B-4EE8-A28D-74DE30C1D689}" type="pres">
      <dgm:prSet presAssocID="{3A63255E-8923-4030-9676-086DAA1A2454}" presName="negativeSpace" presStyleCnt="0"/>
      <dgm:spPr/>
    </dgm:pt>
    <dgm:pt modelId="{27558C21-5CDB-4172-B557-553E494F64E4}" type="pres">
      <dgm:prSet presAssocID="{3A63255E-8923-4030-9676-086DAA1A2454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BF2AE7-BED3-4C88-AB56-2537E32AA3AC}" type="pres">
      <dgm:prSet presAssocID="{C4567EFE-8CEE-44A9-AD41-6BADEB3491C3}" presName="spaceBetweenRectangles" presStyleCnt="0"/>
      <dgm:spPr/>
    </dgm:pt>
    <dgm:pt modelId="{2BA8CF85-F5E1-4943-9FFC-296E0FFF6A40}" type="pres">
      <dgm:prSet presAssocID="{BA98038E-F330-4F6D-93E7-E841708056DB}" presName="parentLin" presStyleCnt="0"/>
      <dgm:spPr/>
    </dgm:pt>
    <dgm:pt modelId="{DD4B44DE-649F-4400-8FBA-CDD00A07345E}" type="pres">
      <dgm:prSet presAssocID="{BA98038E-F330-4F6D-93E7-E841708056DB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F913C03F-B3E8-4062-936E-EFED4A4700CA}" type="pres">
      <dgm:prSet presAssocID="{BA98038E-F330-4F6D-93E7-E841708056DB}" presName="parentText" presStyleLbl="node1" presStyleIdx="2" presStyleCnt="5" custScaleX="135855" custScaleY="150163" custLinFactNeighborX="-47604" custLinFactNeighborY="47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E88DC-AC3E-499E-9542-9F308765FE57}" type="pres">
      <dgm:prSet presAssocID="{BA98038E-F330-4F6D-93E7-E841708056DB}" presName="negativeSpace" presStyleCnt="0"/>
      <dgm:spPr/>
    </dgm:pt>
    <dgm:pt modelId="{1D97FC68-C4BE-4890-AAF4-A99866656E2A}" type="pres">
      <dgm:prSet presAssocID="{BA98038E-F330-4F6D-93E7-E841708056DB}" presName="childText" presStyleLbl="conFgAcc1" presStyleIdx="2" presStyleCnt="5">
        <dgm:presLayoutVars>
          <dgm:bulletEnabled val="1"/>
        </dgm:presLayoutVars>
      </dgm:prSet>
      <dgm:spPr/>
    </dgm:pt>
    <dgm:pt modelId="{6BB7C959-E9AA-4C14-8FA1-8061B54A6C20}" type="pres">
      <dgm:prSet presAssocID="{800CD3F2-0D59-4DA4-8C96-0D3B2ED9EAED}" presName="spaceBetweenRectangles" presStyleCnt="0"/>
      <dgm:spPr/>
    </dgm:pt>
    <dgm:pt modelId="{55A36514-70AB-44EB-A267-00D6A20F8F5D}" type="pres">
      <dgm:prSet presAssocID="{CA20E0ED-DDD7-4EDC-9E7F-3CA3E73723BE}" presName="parentLin" presStyleCnt="0"/>
      <dgm:spPr/>
    </dgm:pt>
    <dgm:pt modelId="{8FB41377-60D8-49CC-B098-FCA64F7EB2AE}" type="pres">
      <dgm:prSet presAssocID="{CA20E0ED-DDD7-4EDC-9E7F-3CA3E73723BE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D71389F4-96E1-467D-8B95-8807A0676678}" type="pres">
      <dgm:prSet presAssocID="{CA20E0ED-DDD7-4EDC-9E7F-3CA3E73723BE}" presName="parentText" presStyleLbl="node1" presStyleIdx="3" presStyleCnt="5" custScaleX="137362" custScaleY="146320" custLinFactNeighborX="-41319" custLinFactNeighborY="-36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49DB3E-71F8-48C9-B7BE-5F7F9F8B21C4}" type="pres">
      <dgm:prSet presAssocID="{CA20E0ED-DDD7-4EDC-9E7F-3CA3E73723BE}" presName="negativeSpace" presStyleCnt="0"/>
      <dgm:spPr/>
    </dgm:pt>
    <dgm:pt modelId="{84FF7205-D0EE-4F79-83A2-461D153AF393}" type="pres">
      <dgm:prSet presAssocID="{CA20E0ED-DDD7-4EDC-9E7F-3CA3E73723BE}" presName="childText" presStyleLbl="conFgAcc1" presStyleIdx="3" presStyleCnt="5">
        <dgm:presLayoutVars>
          <dgm:bulletEnabled val="1"/>
        </dgm:presLayoutVars>
      </dgm:prSet>
      <dgm:spPr/>
    </dgm:pt>
    <dgm:pt modelId="{AC17639A-DF0F-45EB-8C54-673C75756C10}" type="pres">
      <dgm:prSet presAssocID="{3A191F0C-A7DD-4823-911C-C187EDA0CC1C}" presName="spaceBetweenRectangles" presStyleCnt="0"/>
      <dgm:spPr/>
    </dgm:pt>
    <dgm:pt modelId="{4E3FEBD7-32D7-4BFC-B9D4-2A257C4D7156}" type="pres">
      <dgm:prSet presAssocID="{34C9D02E-A620-4000-8856-D337856DF80F}" presName="parentLin" presStyleCnt="0"/>
      <dgm:spPr/>
    </dgm:pt>
    <dgm:pt modelId="{7AAB8595-E178-4542-B760-E6971606B20A}" type="pres">
      <dgm:prSet presAssocID="{34C9D02E-A620-4000-8856-D337856DF80F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5B4698A6-9814-4F02-B18F-C3D85CC9E6AD}" type="pres">
      <dgm:prSet presAssocID="{34C9D02E-A620-4000-8856-D337856DF80F}" presName="parentText" presStyleLbl="node1" presStyleIdx="4" presStyleCnt="5" custScaleX="135745" custLinFactNeighborX="-38993" custLinFactNeighborY="1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005D5-BEE2-4F85-95E0-8B6B4C78EB95}" type="pres">
      <dgm:prSet presAssocID="{34C9D02E-A620-4000-8856-D337856DF80F}" presName="negativeSpace" presStyleCnt="0"/>
      <dgm:spPr/>
    </dgm:pt>
    <dgm:pt modelId="{3CB5F18C-9480-40F7-B75C-456E4D40263B}" type="pres">
      <dgm:prSet presAssocID="{34C9D02E-A620-4000-8856-D337856DF80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1C69AB0-F7B8-42BF-81A2-CB5F02D5FFCE}" type="presOf" srcId="{3A63255E-8923-4030-9676-086DAA1A2454}" destId="{C705AC01-2E5D-4109-844E-6DCDC9E875F6}" srcOrd="1" destOrd="0" presId="urn:microsoft.com/office/officeart/2005/8/layout/list1"/>
    <dgm:cxn modelId="{7A2DD767-9060-4DDC-822D-9FAF918D1CD4}" type="presOf" srcId="{CA20E0ED-DDD7-4EDC-9E7F-3CA3E73723BE}" destId="{D71389F4-96E1-467D-8B95-8807A0676678}" srcOrd="1" destOrd="0" presId="urn:microsoft.com/office/officeart/2005/8/layout/list1"/>
    <dgm:cxn modelId="{8C0E285C-FDC0-4A20-8520-EA23D058F476}" type="presOf" srcId="{CA20E0ED-DDD7-4EDC-9E7F-3CA3E73723BE}" destId="{8FB41377-60D8-49CC-B098-FCA64F7EB2AE}" srcOrd="0" destOrd="0" presId="urn:microsoft.com/office/officeart/2005/8/layout/list1"/>
    <dgm:cxn modelId="{24D51F09-B2EA-4951-8001-F7874A38E5F5}" type="presOf" srcId="{BA98038E-F330-4F6D-93E7-E841708056DB}" destId="{F913C03F-B3E8-4062-936E-EFED4A4700CA}" srcOrd="1" destOrd="0" presId="urn:microsoft.com/office/officeart/2005/8/layout/list1"/>
    <dgm:cxn modelId="{11CD0381-9510-4C38-8F50-ACB176D2EE15}" type="presOf" srcId="{46E403CA-2FAE-424F-BE37-57BE3390081D}" destId="{480F99D1-DB45-456D-81D3-5547C1AD0ED9}" srcOrd="0" destOrd="0" presId="urn:microsoft.com/office/officeart/2005/8/layout/list1"/>
    <dgm:cxn modelId="{6E3F7D53-C764-45B7-9C55-EB1B7DAB9D16}" srcId="{D4671DFA-B377-4ADD-B521-AC8E82E3A6FC}" destId="{BA98038E-F330-4F6D-93E7-E841708056DB}" srcOrd="2" destOrd="0" parTransId="{C6C52FB9-C6DF-46D0-9585-62741A23DB20}" sibTransId="{800CD3F2-0D59-4DA4-8C96-0D3B2ED9EAED}"/>
    <dgm:cxn modelId="{DC5A4D17-B3F8-4A41-9793-6BF70D139975}" type="presOf" srcId="{BA98038E-F330-4F6D-93E7-E841708056DB}" destId="{DD4B44DE-649F-4400-8FBA-CDD00A07345E}" srcOrd="0" destOrd="0" presId="urn:microsoft.com/office/officeart/2005/8/layout/list1"/>
    <dgm:cxn modelId="{71FADA17-FBCE-48B6-9E2B-7E02198C3EEA}" type="presOf" srcId="{D4671DFA-B377-4ADD-B521-AC8E82E3A6FC}" destId="{29275957-10A0-4497-A696-3959EA9A1E1D}" srcOrd="0" destOrd="0" presId="urn:microsoft.com/office/officeart/2005/8/layout/list1"/>
    <dgm:cxn modelId="{B2533838-38F5-4EFF-BE42-34C82F9BC85E}" type="presOf" srcId="{34C9D02E-A620-4000-8856-D337856DF80F}" destId="{5B4698A6-9814-4F02-B18F-C3D85CC9E6AD}" srcOrd="1" destOrd="0" presId="urn:microsoft.com/office/officeart/2005/8/layout/list1"/>
    <dgm:cxn modelId="{1FECC0A8-1DA4-4D2F-9178-66BBC712D7F6}" srcId="{D4671DFA-B377-4ADD-B521-AC8E82E3A6FC}" destId="{CA20E0ED-DDD7-4EDC-9E7F-3CA3E73723BE}" srcOrd="3" destOrd="0" parTransId="{3064A076-8F37-4250-86F6-739FD4709359}" sibTransId="{3A191F0C-A7DD-4823-911C-C187EDA0CC1C}"/>
    <dgm:cxn modelId="{CD4533DC-4F55-41C7-A95C-75997E9F0EBF}" type="presOf" srcId="{46E403CA-2FAE-424F-BE37-57BE3390081D}" destId="{653BF3BF-8421-4017-A6F4-DC4ACF4F77FF}" srcOrd="1" destOrd="0" presId="urn:microsoft.com/office/officeart/2005/8/layout/list1"/>
    <dgm:cxn modelId="{F7F9FAF2-1D4E-42F4-BFC4-94367A39DC27}" srcId="{D4671DFA-B377-4ADD-B521-AC8E82E3A6FC}" destId="{3A63255E-8923-4030-9676-086DAA1A2454}" srcOrd="1" destOrd="0" parTransId="{8672815E-F12E-4A20-A15B-66B6CA24A48D}" sibTransId="{C4567EFE-8CEE-44A9-AD41-6BADEB3491C3}"/>
    <dgm:cxn modelId="{6A424A16-DA35-4F8A-A359-4CED219EC1D4}" srcId="{D4671DFA-B377-4ADD-B521-AC8E82E3A6FC}" destId="{46E403CA-2FAE-424F-BE37-57BE3390081D}" srcOrd="0" destOrd="0" parTransId="{FE1815DE-B793-4780-B8B8-CBFFB7823BD4}" sibTransId="{19BF7293-4EB0-4EF4-88A6-F42BD0063198}"/>
    <dgm:cxn modelId="{8E2B8A4C-B055-490D-8875-A7F644832655}" type="presOf" srcId="{34C9D02E-A620-4000-8856-D337856DF80F}" destId="{7AAB8595-E178-4542-B760-E6971606B20A}" srcOrd="0" destOrd="0" presId="urn:microsoft.com/office/officeart/2005/8/layout/list1"/>
    <dgm:cxn modelId="{80DC9834-224E-4CBE-867B-DF6FDC62FFED}" srcId="{D4671DFA-B377-4ADD-B521-AC8E82E3A6FC}" destId="{34C9D02E-A620-4000-8856-D337856DF80F}" srcOrd="4" destOrd="0" parTransId="{9E7FAD24-4E8A-4EDC-A8E7-B256FE6AF22A}" sibTransId="{A6105D32-67A3-48D6-AC3C-139B32CD067A}"/>
    <dgm:cxn modelId="{827895A5-EAAA-45AD-BDED-DD0E5ABC302D}" type="presOf" srcId="{3A63255E-8923-4030-9676-086DAA1A2454}" destId="{68DB7CC2-F541-465C-9A2D-97009D8ABD76}" srcOrd="0" destOrd="0" presId="urn:microsoft.com/office/officeart/2005/8/layout/list1"/>
    <dgm:cxn modelId="{72CBAC8C-C0F6-4925-AE9F-772EAF6EAC4C}" type="presParOf" srcId="{29275957-10A0-4497-A696-3959EA9A1E1D}" destId="{2E305A47-53F2-4141-BBDE-B462104FB4B5}" srcOrd="0" destOrd="0" presId="urn:microsoft.com/office/officeart/2005/8/layout/list1"/>
    <dgm:cxn modelId="{BB4D3537-4F3B-47A5-929B-89C8367EB1CA}" type="presParOf" srcId="{2E305A47-53F2-4141-BBDE-B462104FB4B5}" destId="{480F99D1-DB45-456D-81D3-5547C1AD0ED9}" srcOrd="0" destOrd="0" presId="urn:microsoft.com/office/officeart/2005/8/layout/list1"/>
    <dgm:cxn modelId="{0C9F3311-5F55-4CF1-BD74-CA3DC64525CB}" type="presParOf" srcId="{2E305A47-53F2-4141-BBDE-B462104FB4B5}" destId="{653BF3BF-8421-4017-A6F4-DC4ACF4F77FF}" srcOrd="1" destOrd="0" presId="urn:microsoft.com/office/officeart/2005/8/layout/list1"/>
    <dgm:cxn modelId="{AA366B6C-CAA7-4FE4-BFB8-EC673C81AB19}" type="presParOf" srcId="{29275957-10A0-4497-A696-3959EA9A1E1D}" destId="{DA29DD1C-522E-49ED-9273-D1EA11089CEE}" srcOrd="1" destOrd="0" presId="urn:microsoft.com/office/officeart/2005/8/layout/list1"/>
    <dgm:cxn modelId="{92875F46-B133-4D66-AB2C-83F3A8FA661A}" type="presParOf" srcId="{29275957-10A0-4497-A696-3959EA9A1E1D}" destId="{399D2E4E-B9AB-413B-B845-DA86825E19C2}" srcOrd="2" destOrd="0" presId="urn:microsoft.com/office/officeart/2005/8/layout/list1"/>
    <dgm:cxn modelId="{B0AFAB6D-F93A-4031-90EB-8D041F73555A}" type="presParOf" srcId="{29275957-10A0-4497-A696-3959EA9A1E1D}" destId="{D084143E-79EF-4367-A4B0-9553B3799BAD}" srcOrd="3" destOrd="0" presId="urn:microsoft.com/office/officeart/2005/8/layout/list1"/>
    <dgm:cxn modelId="{707F564C-2A31-4DED-9703-F8DE094D36EF}" type="presParOf" srcId="{29275957-10A0-4497-A696-3959EA9A1E1D}" destId="{C44181DD-68EF-40CC-B9B1-5DBD7A9DB0DD}" srcOrd="4" destOrd="0" presId="urn:microsoft.com/office/officeart/2005/8/layout/list1"/>
    <dgm:cxn modelId="{341B79F8-4EA9-4AB1-8509-8B9ED2E666D2}" type="presParOf" srcId="{C44181DD-68EF-40CC-B9B1-5DBD7A9DB0DD}" destId="{68DB7CC2-F541-465C-9A2D-97009D8ABD76}" srcOrd="0" destOrd="0" presId="urn:microsoft.com/office/officeart/2005/8/layout/list1"/>
    <dgm:cxn modelId="{D4492F58-A753-4B94-97C2-8E3C2286381C}" type="presParOf" srcId="{C44181DD-68EF-40CC-B9B1-5DBD7A9DB0DD}" destId="{C705AC01-2E5D-4109-844E-6DCDC9E875F6}" srcOrd="1" destOrd="0" presId="urn:microsoft.com/office/officeart/2005/8/layout/list1"/>
    <dgm:cxn modelId="{B6E42DC2-BE49-4EC9-996B-4D14AB36C4EF}" type="presParOf" srcId="{29275957-10A0-4497-A696-3959EA9A1E1D}" destId="{8177983B-FE7B-4EE8-A28D-74DE30C1D689}" srcOrd="5" destOrd="0" presId="urn:microsoft.com/office/officeart/2005/8/layout/list1"/>
    <dgm:cxn modelId="{0E0348D0-429B-4AAA-802C-D1FB86B5790C}" type="presParOf" srcId="{29275957-10A0-4497-A696-3959EA9A1E1D}" destId="{27558C21-5CDB-4172-B557-553E494F64E4}" srcOrd="6" destOrd="0" presId="urn:microsoft.com/office/officeart/2005/8/layout/list1"/>
    <dgm:cxn modelId="{C7EFF600-2762-471F-9C6E-E18C3976D89A}" type="presParOf" srcId="{29275957-10A0-4497-A696-3959EA9A1E1D}" destId="{B9BF2AE7-BED3-4C88-AB56-2537E32AA3AC}" srcOrd="7" destOrd="0" presId="urn:microsoft.com/office/officeart/2005/8/layout/list1"/>
    <dgm:cxn modelId="{CC3F3EB1-6385-4FF2-86BE-07AC2E850A3E}" type="presParOf" srcId="{29275957-10A0-4497-A696-3959EA9A1E1D}" destId="{2BA8CF85-F5E1-4943-9FFC-296E0FFF6A40}" srcOrd="8" destOrd="0" presId="urn:microsoft.com/office/officeart/2005/8/layout/list1"/>
    <dgm:cxn modelId="{4051855B-DD83-4188-8B4D-B53C31F56AB7}" type="presParOf" srcId="{2BA8CF85-F5E1-4943-9FFC-296E0FFF6A40}" destId="{DD4B44DE-649F-4400-8FBA-CDD00A07345E}" srcOrd="0" destOrd="0" presId="urn:microsoft.com/office/officeart/2005/8/layout/list1"/>
    <dgm:cxn modelId="{14AE1CBE-505C-4036-9A4B-671206372A65}" type="presParOf" srcId="{2BA8CF85-F5E1-4943-9FFC-296E0FFF6A40}" destId="{F913C03F-B3E8-4062-936E-EFED4A4700CA}" srcOrd="1" destOrd="0" presId="urn:microsoft.com/office/officeart/2005/8/layout/list1"/>
    <dgm:cxn modelId="{7A72D63D-7789-4CB3-9D5E-A41893FDCFB2}" type="presParOf" srcId="{29275957-10A0-4497-A696-3959EA9A1E1D}" destId="{082E88DC-AC3E-499E-9542-9F308765FE57}" srcOrd="9" destOrd="0" presId="urn:microsoft.com/office/officeart/2005/8/layout/list1"/>
    <dgm:cxn modelId="{D91EACD2-21D1-415E-8C41-AB80035CFA52}" type="presParOf" srcId="{29275957-10A0-4497-A696-3959EA9A1E1D}" destId="{1D97FC68-C4BE-4890-AAF4-A99866656E2A}" srcOrd="10" destOrd="0" presId="urn:microsoft.com/office/officeart/2005/8/layout/list1"/>
    <dgm:cxn modelId="{381AE8E4-FC01-4E0E-A94B-71B0C1DC70AB}" type="presParOf" srcId="{29275957-10A0-4497-A696-3959EA9A1E1D}" destId="{6BB7C959-E9AA-4C14-8FA1-8061B54A6C20}" srcOrd="11" destOrd="0" presId="urn:microsoft.com/office/officeart/2005/8/layout/list1"/>
    <dgm:cxn modelId="{7A06569D-607D-498D-890C-75643DAE4C5D}" type="presParOf" srcId="{29275957-10A0-4497-A696-3959EA9A1E1D}" destId="{55A36514-70AB-44EB-A267-00D6A20F8F5D}" srcOrd="12" destOrd="0" presId="urn:microsoft.com/office/officeart/2005/8/layout/list1"/>
    <dgm:cxn modelId="{EC30FFBC-94D1-4A1A-89BC-0319415EF08E}" type="presParOf" srcId="{55A36514-70AB-44EB-A267-00D6A20F8F5D}" destId="{8FB41377-60D8-49CC-B098-FCA64F7EB2AE}" srcOrd="0" destOrd="0" presId="urn:microsoft.com/office/officeart/2005/8/layout/list1"/>
    <dgm:cxn modelId="{AA8591AA-90AE-4CFA-B776-79770771C2CA}" type="presParOf" srcId="{55A36514-70AB-44EB-A267-00D6A20F8F5D}" destId="{D71389F4-96E1-467D-8B95-8807A0676678}" srcOrd="1" destOrd="0" presId="urn:microsoft.com/office/officeart/2005/8/layout/list1"/>
    <dgm:cxn modelId="{BA05E577-4A5A-4E97-B50E-FB3E6E893CF2}" type="presParOf" srcId="{29275957-10A0-4497-A696-3959EA9A1E1D}" destId="{CF49DB3E-71F8-48C9-B7BE-5F7F9F8B21C4}" srcOrd="13" destOrd="0" presId="urn:microsoft.com/office/officeart/2005/8/layout/list1"/>
    <dgm:cxn modelId="{EE983325-B037-4259-B36A-3B14AB4DA268}" type="presParOf" srcId="{29275957-10A0-4497-A696-3959EA9A1E1D}" destId="{84FF7205-D0EE-4F79-83A2-461D153AF393}" srcOrd="14" destOrd="0" presId="urn:microsoft.com/office/officeart/2005/8/layout/list1"/>
    <dgm:cxn modelId="{4EC5E3F0-8D0A-410C-8069-8F5F268BB961}" type="presParOf" srcId="{29275957-10A0-4497-A696-3959EA9A1E1D}" destId="{AC17639A-DF0F-45EB-8C54-673C75756C10}" srcOrd="15" destOrd="0" presId="urn:microsoft.com/office/officeart/2005/8/layout/list1"/>
    <dgm:cxn modelId="{F8F9E36E-3EE0-457D-8967-6EEECD7898C1}" type="presParOf" srcId="{29275957-10A0-4497-A696-3959EA9A1E1D}" destId="{4E3FEBD7-32D7-4BFC-B9D4-2A257C4D7156}" srcOrd="16" destOrd="0" presId="urn:microsoft.com/office/officeart/2005/8/layout/list1"/>
    <dgm:cxn modelId="{ED75A64D-2A73-4303-95F3-367D64ABB931}" type="presParOf" srcId="{4E3FEBD7-32D7-4BFC-B9D4-2A257C4D7156}" destId="{7AAB8595-E178-4542-B760-E6971606B20A}" srcOrd="0" destOrd="0" presId="urn:microsoft.com/office/officeart/2005/8/layout/list1"/>
    <dgm:cxn modelId="{DE1B83E9-FE18-422A-BEBF-38B0FCB1D401}" type="presParOf" srcId="{4E3FEBD7-32D7-4BFC-B9D4-2A257C4D7156}" destId="{5B4698A6-9814-4F02-B18F-C3D85CC9E6AD}" srcOrd="1" destOrd="0" presId="urn:microsoft.com/office/officeart/2005/8/layout/list1"/>
    <dgm:cxn modelId="{A4B9AFA0-1CE7-4736-A6C1-DDCFA8301218}" type="presParOf" srcId="{29275957-10A0-4497-A696-3959EA9A1E1D}" destId="{527005D5-BEE2-4F85-95E0-8B6B4C78EB95}" srcOrd="17" destOrd="0" presId="urn:microsoft.com/office/officeart/2005/8/layout/list1"/>
    <dgm:cxn modelId="{AE3E4481-1D24-45EA-82CF-284CDAFC4FD5}" type="presParOf" srcId="{29275957-10A0-4497-A696-3959EA9A1E1D}" destId="{3CB5F18C-9480-40F7-B75C-456E4D40263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D571BC-35C4-4CE8-9F49-9FE73AF0FD3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3579291-AD00-48EF-98AC-85B0CE78C04B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Разложены на подпрограммы и основные мероприятия муниципальных программы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DD5CB1-520E-485B-9ACE-720F60C8CB23}" type="parTrans" cxnId="{BF8854B4-19D8-42DD-9C50-515013F0D1E2}">
      <dgm:prSet/>
      <dgm:spPr/>
      <dgm:t>
        <a:bodyPr/>
        <a:lstStyle/>
        <a:p>
          <a:endParaRPr lang="ru-RU"/>
        </a:p>
      </dgm:t>
    </dgm:pt>
    <dgm:pt modelId="{5C5E137A-65B3-47EB-94A6-FE059471F254}" type="sibTrans" cxnId="{BF8854B4-19D8-42DD-9C50-515013F0D1E2}">
      <dgm:prSet/>
      <dgm:spPr/>
      <dgm:t>
        <a:bodyPr/>
        <a:lstStyle/>
        <a:p>
          <a:endParaRPr lang="ru-RU"/>
        </a:p>
      </dgm:t>
    </dgm:pt>
    <dgm:pt modelId="{334A24B6-A9B1-452F-92E8-1C0315AB827B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Возможность эффективности оценки вложения средств путем достижений плановых показателей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4E6658A-4834-48AE-A30B-7B919A2AE4DF}" type="parTrans" cxnId="{EBEBFE0C-41BD-4D90-A841-43DFABF38B2C}">
      <dgm:prSet/>
      <dgm:spPr/>
      <dgm:t>
        <a:bodyPr/>
        <a:lstStyle/>
        <a:p>
          <a:endParaRPr lang="ru-RU"/>
        </a:p>
      </dgm:t>
    </dgm:pt>
    <dgm:pt modelId="{D7220C19-A888-4AE5-BFCB-15F23050F688}" type="sibTrans" cxnId="{EBEBFE0C-41BD-4D90-A841-43DFABF38B2C}">
      <dgm:prSet/>
      <dgm:spPr/>
      <dgm:t>
        <a:bodyPr/>
        <a:lstStyle/>
        <a:p>
          <a:endParaRPr lang="ru-RU"/>
        </a:p>
      </dgm:t>
    </dgm:pt>
    <dgm:pt modelId="{7E1E4369-4996-462D-9675-D0F907D7117E}" type="pres">
      <dgm:prSet presAssocID="{08D571BC-35C4-4CE8-9F49-9FE73AF0FD3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EC94BB4-F6AA-405C-9B21-FC62A86BF982}" type="pres">
      <dgm:prSet presAssocID="{08D571BC-35C4-4CE8-9F49-9FE73AF0FD3B}" presName="Name1" presStyleCnt="0"/>
      <dgm:spPr/>
    </dgm:pt>
    <dgm:pt modelId="{3495F457-EB46-47B0-AC9C-311EE4C49F4D}" type="pres">
      <dgm:prSet presAssocID="{08D571BC-35C4-4CE8-9F49-9FE73AF0FD3B}" presName="cycle" presStyleCnt="0"/>
      <dgm:spPr/>
    </dgm:pt>
    <dgm:pt modelId="{0B0E1AE2-8944-4D3C-B67B-1490303410BC}" type="pres">
      <dgm:prSet presAssocID="{08D571BC-35C4-4CE8-9F49-9FE73AF0FD3B}" presName="srcNode" presStyleLbl="node1" presStyleIdx="0" presStyleCnt="2"/>
      <dgm:spPr/>
    </dgm:pt>
    <dgm:pt modelId="{11D35921-5276-42D8-B0E9-99FF331FE113}" type="pres">
      <dgm:prSet presAssocID="{08D571BC-35C4-4CE8-9F49-9FE73AF0FD3B}" presName="conn" presStyleLbl="parChTrans1D2" presStyleIdx="0" presStyleCnt="1"/>
      <dgm:spPr/>
      <dgm:t>
        <a:bodyPr/>
        <a:lstStyle/>
        <a:p>
          <a:endParaRPr lang="ru-RU"/>
        </a:p>
      </dgm:t>
    </dgm:pt>
    <dgm:pt modelId="{CAE4E981-1373-4160-A356-6FF5AEBB90F3}" type="pres">
      <dgm:prSet presAssocID="{08D571BC-35C4-4CE8-9F49-9FE73AF0FD3B}" presName="extraNode" presStyleLbl="node1" presStyleIdx="0" presStyleCnt="2"/>
      <dgm:spPr/>
    </dgm:pt>
    <dgm:pt modelId="{DD72A44E-3F4F-4758-B980-9D1358CC6F29}" type="pres">
      <dgm:prSet presAssocID="{08D571BC-35C4-4CE8-9F49-9FE73AF0FD3B}" presName="dstNode" presStyleLbl="node1" presStyleIdx="0" presStyleCnt="2"/>
      <dgm:spPr/>
    </dgm:pt>
    <dgm:pt modelId="{937EA279-17F3-457F-9F82-3002A34301E2}" type="pres">
      <dgm:prSet presAssocID="{43579291-AD00-48EF-98AC-85B0CE78C04B}" presName="text_1" presStyleLbl="node1" presStyleIdx="0" presStyleCnt="2" custScaleX="105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E151AF-5252-4C2A-9D1F-095B14DCC162}" type="pres">
      <dgm:prSet presAssocID="{43579291-AD00-48EF-98AC-85B0CE78C04B}" presName="accent_1" presStyleCnt="0"/>
      <dgm:spPr/>
    </dgm:pt>
    <dgm:pt modelId="{78CB505E-73B6-4BC2-8F70-CE1B33C3C02E}" type="pres">
      <dgm:prSet presAssocID="{43579291-AD00-48EF-98AC-85B0CE78C04B}" presName="accentRepeatNode" presStyleLbl="solidFgAcc1" presStyleIdx="0" presStyleCnt="2"/>
      <dgm:spPr/>
    </dgm:pt>
    <dgm:pt modelId="{FE358005-8E37-4CEA-B6ED-C1B26371A7BF}" type="pres">
      <dgm:prSet presAssocID="{334A24B6-A9B1-452F-92E8-1C0315AB827B}" presName="text_2" presStyleLbl="node1" presStyleIdx="1" presStyleCnt="2" custScaleX="105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0DC9B-40F4-4F56-984B-E080CC2287EE}" type="pres">
      <dgm:prSet presAssocID="{334A24B6-A9B1-452F-92E8-1C0315AB827B}" presName="accent_2" presStyleCnt="0"/>
      <dgm:spPr/>
    </dgm:pt>
    <dgm:pt modelId="{F79B0AB9-7279-424B-8A70-9B11FEAEAF62}" type="pres">
      <dgm:prSet presAssocID="{334A24B6-A9B1-452F-92E8-1C0315AB827B}" presName="accentRepeatNode" presStyleLbl="solidFgAcc1" presStyleIdx="1" presStyleCnt="2"/>
      <dgm:spPr/>
    </dgm:pt>
  </dgm:ptLst>
  <dgm:cxnLst>
    <dgm:cxn modelId="{2281F149-652C-491F-9696-2F104BF6B796}" type="presOf" srcId="{08D571BC-35C4-4CE8-9F49-9FE73AF0FD3B}" destId="{7E1E4369-4996-462D-9675-D0F907D7117E}" srcOrd="0" destOrd="0" presId="urn:microsoft.com/office/officeart/2008/layout/VerticalCurvedList"/>
    <dgm:cxn modelId="{BF8854B4-19D8-42DD-9C50-515013F0D1E2}" srcId="{08D571BC-35C4-4CE8-9F49-9FE73AF0FD3B}" destId="{43579291-AD00-48EF-98AC-85B0CE78C04B}" srcOrd="0" destOrd="0" parTransId="{EBDD5CB1-520E-485B-9ACE-720F60C8CB23}" sibTransId="{5C5E137A-65B3-47EB-94A6-FE059471F254}"/>
    <dgm:cxn modelId="{A194E709-B95E-4917-A2A0-1A8F8F2F8667}" type="presOf" srcId="{5C5E137A-65B3-47EB-94A6-FE059471F254}" destId="{11D35921-5276-42D8-B0E9-99FF331FE113}" srcOrd="0" destOrd="0" presId="urn:microsoft.com/office/officeart/2008/layout/VerticalCurvedList"/>
    <dgm:cxn modelId="{EBEBFE0C-41BD-4D90-A841-43DFABF38B2C}" srcId="{08D571BC-35C4-4CE8-9F49-9FE73AF0FD3B}" destId="{334A24B6-A9B1-452F-92E8-1C0315AB827B}" srcOrd="1" destOrd="0" parTransId="{24E6658A-4834-48AE-A30B-7B919A2AE4DF}" sibTransId="{D7220C19-A888-4AE5-BFCB-15F23050F688}"/>
    <dgm:cxn modelId="{D52E2A8B-8300-456E-A713-D5D247BD7D04}" type="presOf" srcId="{334A24B6-A9B1-452F-92E8-1C0315AB827B}" destId="{FE358005-8E37-4CEA-B6ED-C1B26371A7BF}" srcOrd="0" destOrd="0" presId="urn:microsoft.com/office/officeart/2008/layout/VerticalCurvedList"/>
    <dgm:cxn modelId="{56639A5F-B36C-4F25-9D8E-076985C15B66}" type="presOf" srcId="{43579291-AD00-48EF-98AC-85B0CE78C04B}" destId="{937EA279-17F3-457F-9F82-3002A34301E2}" srcOrd="0" destOrd="0" presId="urn:microsoft.com/office/officeart/2008/layout/VerticalCurvedList"/>
    <dgm:cxn modelId="{525F2A9F-C629-4FA8-B282-118FD0DBF961}" type="presParOf" srcId="{7E1E4369-4996-462D-9675-D0F907D7117E}" destId="{AEC94BB4-F6AA-405C-9B21-FC62A86BF982}" srcOrd="0" destOrd="0" presId="urn:microsoft.com/office/officeart/2008/layout/VerticalCurvedList"/>
    <dgm:cxn modelId="{C750D2DB-D036-4760-945B-E4ED0F221D52}" type="presParOf" srcId="{AEC94BB4-F6AA-405C-9B21-FC62A86BF982}" destId="{3495F457-EB46-47B0-AC9C-311EE4C49F4D}" srcOrd="0" destOrd="0" presId="urn:microsoft.com/office/officeart/2008/layout/VerticalCurvedList"/>
    <dgm:cxn modelId="{9ACCFCC0-BB73-4854-A048-4F9B3390D343}" type="presParOf" srcId="{3495F457-EB46-47B0-AC9C-311EE4C49F4D}" destId="{0B0E1AE2-8944-4D3C-B67B-1490303410BC}" srcOrd="0" destOrd="0" presId="urn:microsoft.com/office/officeart/2008/layout/VerticalCurvedList"/>
    <dgm:cxn modelId="{8CCE1F25-2057-4BAD-ABE5-94C2CBF2FFD1}" type="presParOf" srcId="{3495F457-EB46-47B0-AC9C-311EE4C49F4D}" destId="{11D35921-5276-42D8-B0E9-99FF331FE113}" srcOrd="1" destOrd="0" presId="urn:microsoft.com/office/officeart/2008/layout/VerticalCurvedList"/>
    <dgm:cxn modelId="{F8E3344F-4143-49F9-AF36-6C938C5DC445}" type="presParOf" srcId="{3495F457-EB46-47B0-AC9C-311EE4C49F4D}" destId="{CAE4E981-1373-4160-A356-6FF5AEBB90F3}" srcOrd="2" destOrd="0" presId="urn:microsoft.com/office/officeart/2008/layout/VerticalCurvedList"/>
    <dgm:cxn modelId="{BFF71D26-6C35-4927-AF52-A90B0824DA77}" type="presParOf" srcId="{3495F457-EB46-47B0-AC9C-311EE4C49F4D}" destId="{DD72A44E-3F4F-4758-B980-9D1358CC6F29}" srcOrd="3" destOrd="0" presId="urn:microsoft.com/office/officeart/2008/layout/VerticalCurvedList"/>
    <dgm:cxn modelId="{D48FF8E8-FE3A-4852-AF4C-B3B794AFE527}" type="presParOf" srcId="{AEC94BB4-F6AA-405C-9B21-FC62A86BF982}" destId="{937EA279-17F3-457F-9F82-3002A34301E2}" srcOrd="1" destOrd="0" presId="urn:microsoft.com/office/officeart/2008/layout/VerticalCurvedList"/>
    <dgm:cxn modelId="{33B70B5A-81DA-4CCB-9428-2556523FADAA}" type="presParOf" srcId="{AEC94BB4-F6AA-405C-9B21-FC62A86BF982}" destId="{97E151AF-5252-4C2A-9D1F-095B14DCC162}" srcOrd="2" destOrd="0" presId="urn:microsoft.com/office/officeart/2008/layout/VerticalCurvedList"/>
    <dgm:cxn modelId="{AF0CD104-DD66-4AAF-8ED9-EF64C13D30D4}" type="presParOf" srcId="{97E151AF-5252-4C2A-9D1F-095B14DCC162}" destId="{78CB505E-73B6-4BC2-8F70-CE1B33C3C02E}" srcOrd="0" destOrd="0" presId="urn:microsoft.com/office/officeart/2008/layout/VerticalCurvedList"/>
    <dgm:cxn modelId="{92E2958D-87D5-486C-AEAF-3E213A3E94DE}" type="presParOf" srcId="{AEC94BB4-F6AA-405C-9B21-FC62A86BF982}" destId="{FE358005-8E37-4CEA-B6ED-C1B26371A7BF}" srcOrd="3" destOrd="0" presId="urn:microsoft.com/office/officeart/2008/layout/VerticalCurvedList"/>
    <dgm:cxn modelId="{52D74DE2-583B-41DE-8270-8FA2B2B45A20}" type="presParOf" srcId="{AEC94BB4-F6AA-405C-9B21-FC62A86BF982}" destId="{5CB0DC9B-40F4-4F56-984B-E080CC2287EE}" srcOrd="4" destOrd="0" presId="urn:microsoft.com/office/officeart/2008/layout/VerticalCurvedList"/>
    <dgm:cxn modelId="{A71A31EB-F4B9-4309-BA32-FF44F8D48712}" type="presParOf" srcId="{5CB0DC9B-40F4-4F56-984B-E080CC2287EE}" destId="{F79B0AB9-7279-424B-8A70-9B11FEAEAF6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B8FE96-A41E-40BA-836B-083246FB5EA5}" type="doc">
      <dgm:prSet loTypeId="urn:microsoft.com/office/officeart/2005/8/layout/radial4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69A4176-1DFA-47E2-BA99-819ACAB13D23}">
      <dgm:prSet phldrT="[Текст]" custT="1"/>
      <dgm:spPr/>
      <dgm:t>
        <a:bodyPr/>
        <a:lstStyle/>
        <a:p>
          <a:r>
            <a:rPr lang="ru-RU" sz="20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расходы:</a:t>
          </a:r>
        </a:p>
        <a:p>
          <a:r>
            <a:rPr lang="ru-RU" sz="20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38 518,0</a:t>
          </a:r>
        </a:p>
        <a:p>
          <a:r>
            <a:rPr lang="ru-RU" sz="20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endParaRPr lang="ru-RU" sz="20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B72D4B-DBAD-4E68-87BB-F5A65D06B9DE}">
      <dgm:prSet phldrT="[Текст]" custT="1"/>
      <dgm:spPr/>
      <dgm:t>
        <a:bodyPr/>
        <a:lstStyle/>
        <a:p>
          <a:r>
            <a:rPr lang="ru-RU" sz="20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мероприятия:</a:t>
          </a:r>
        </a:p>
        <a:p>
          <a:r>
            <a:rPr lang="ru-RU" sz="20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96 311,8</a:t>
          </a:r>
        </a:p>
        <a:p>
          <a:r>
            <a:rPr lang="ru-RU" sz="20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B86FD5-9DFC-4F3D-B672-2D64709D278D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Финансовое обеспечение деятельности МУ(в </a:t>
          </a:r>
          <a:r>
            <a:rPr lang="ru-RU" sz="20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т.ч.ОМСУ</a:t>
          </a:r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):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528 469,0 </a:t>
          </a:r>
          <a:r>
            <a:rPr lang="ru-RU" sz="20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FAF526-6764-4901-AFEC-D18A278734F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расходы за счет нецелевых поступлений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663 298,8</a:t>
          </a:r>
        </a:p>
        <a:p>
          <a:r>
            <a:rPr lang="ru-RU" sz="20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endParaRPr lang="ru-RU" sz="20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578A66-CEF6-4A3C-BE07-FDDA3EA962C3}" type="sibTrans" cxnId="{58FAABD7-F031-48B2-8570-69EF0936FF8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62D4B4A-ECC7-46D0-9AC4-DABDE45E9500}" type="parTrans" cxnId="{58FAABD7-F031-48B2-8570-69EF0936FF8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7A14B32-EB80-4E34-A006-A2B1D5292597}" type="sibTrans" cxnId="{97407CD8-DE6A-4E58-959B-539B47A1F1C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A471C1B-938A-4A21-8A9B-E7D634D22BD7}" type="parTrans" cxnId="{97407CD8-DE6A-4E58-959B-539B47A1F1C4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FF7C22-54FF-4572-9BA0-7A94CD4BC87F}" type="sibTrans" cxnId="{8498FB07-6CB0-4C0F-92DE-D543CF1D0F7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10FAF18-42ED-481B-AF18-9D089F5E3E64}" type="parTrans" cxnId="{8498FB07-6CB0-4C0F-92DE-D543CF1D0F79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E96301-B8DC-478F-8312-C94835D023A0}" type="sibTrans" cxnId="{CDBB6FD6-01D8-476F-B462-AA29FD7D437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133101F-0AFB-4575-85E0-C3B7E35FB5BB}" type="parTrans" cxnId="{CDBB6FD6-01D8-476F-B462-AA29FD7D437F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4FBFF2-61ED-47D9-9BA5-102F5F0246C3}">
      <dgm:prSet custT="1"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EE119BA2-2362-4448-95A8-2AE309BDD617}" type="parTrans" cxnId="{CE08ED22-BB59-4A13-8B98-D71F70DFD3B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19DCA50-DAFB-4CC3-A7E8-D2079440A75D}" type="sibTrans" cxnId="{CE08ED22-BB59-4A13-8B98-D71F70DFD3B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960FDF4-5E70-42C8-8CA7-FB185149FFCA}">
      <dgm:prSet custT="1"/>
      <dgm:spPr/>
      <dgm:t>
        <a:bodyPr/>
        <a:lstStyle/>
        <a:p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389C47-C753-4EAE-AD74-C5BE8DC4C3F2}" type="parTrans" cxnId="{F2F25AF9-D183-49A4-91E3-77903624AF0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031314E-DBBF-4DF5-A7BB-2AB09267DE93}" type="sibTrans" cxnId="{F2F25AF9-D183-49A4-91E3-77903624AF0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1205F21-912D-47C7-9587-5B18FEA976D4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19CAB551-CD3E-44E0-9ABC-389BAE130D33}" type="parTrans" cxnId="{D7D408BF-9625-462D-BDEB-4661B40FE1F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60FECBB-8E97-43D2-9F2E-92FD21884CD3}" type="sibTrans" cxnId="{D7D408BF-9625-462D-BDEB-4661B40FE1F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5B4A483-238F-4FA8-9B39-47F3BCFE7A66}" type="pres">
      <dgm:prSet presAssocID="{DBB8FE96-A41E-40BA-836B-083246FB5EA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12AE00-B99F-462E-975F-56BABD3CDB1B}" type="pres">
      <dgm:prSet presAssocID="{79FAF526-6764-4901-AFEC-D18A278734FA}" presName="centerShape" presStyleLbl="node0" presStyleIdx="0" presStyleCnt="1" custLinFactNeighborX="-281" custLinFactNeighborY="-128"/>
      <dgm:spPr/>
      <dgm:t>
        <a:bodyPr/>
        <a:lstStyle/>
        <a:p>
          <a:endParaRPr lang="ru-RU"/>
        </a:p>
      </dgm:t>
    </dgm:pt>
    <dgm:pt modelId="{F465DD8B-5FCC-46C8-818F-E5794B883BA3}" type="pres">
      <dgm:prSet presAssocID="{8133101F-0AFB-4575-85E0-C3B7E35FB5BB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1444FA71-6BC3-4BF5-BFAB-123C1CBF453B}" type="pres">
      <dgm:prSet presAssocID="{25B86FD5-9DFC-4F3D-B672-2D64709D278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DCC67-3BB4-469A-82F7-1C7F4FC0E4E5}" type="pres">
      <dgm:prSet presAssocID="{710FAF18-42ED-481B-AF18-9D089F5E3E64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DA206DE5-B8A2-45EA-8400-984932A07412}" type="pres">
      <dgm:prSet presAssocID="{FAB72D4B-DBAD-4E68-87BB-F5A65D06B9D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65D24-4B3D-4DD2-BAC3-02246793F704}" type="pres">
      <dgm:prSet presAssocID="{1A471C1B-938A-4A21-8A9B-E7D634D22BD7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412E6717-8E6E-402F-BD97-8329ADAA0F58}" type="pres">
      <dgm:prSet presAssocID="{F69A4176-1DFA-47E2-BA99-819ACAB13D23}" presName="node" presStyleLbl="node1" presStyleIdx="2" presStyleCnt="3" custRadScaleRad="120592" custRadScaleInc="-3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78C838-5FBE-4470-920F-FE7389C3AA12}" type="presOf" srcId="{FAB72D4B-DBAD-4E68-87BB-F5A65D06B9DE}" destId="{DA206DE5-B8A2-45EA-8400-984932A07412}" srcOrd="0" destOrd="0" presId="urn:microsoft.com/office/officeart/2005/8/layout/radial4"/>
    <dgm:cxn modelId="{247597AD-97D7-4641-AEFD-1950A1B9618C}" type="presOf" srcId="{710FAF18-42ED-481B-AF18-9D089F5E3E64}" destId="{F98DCC67-3BB4-469A-82F7-1C7F4FC0E4E5}" srcOrd="0" destOrd="0" presId="urn:microsoft.com/office/officeart/2005/8/layout/radial4"/>
    <dgm:cxn modelId="{DC586A11-FF4A-4F81-86D1-C67ED2711936}" type="presOf" srcId="{8133101F-0AFB-4575-85E0-C3B7E35FB5BB}" destId="{F465DD8B-5FCC-46C8-818F-E5794B883BA3}" srcOrd="0" destOrd="0" presId="urn:microsoft.com/office/officeart/2005/8/layout/radial4"/>
    <dgm:cxn modelId="{CE08ED22-BB59-4A13-8B98-D71F70DFD3BA}" srcId="{DBB8FE96-A41E-40BA-836B-083246FB5EA5}" destId="{004FBFF2-61ED-47D9-9BA5-102F5F0246C3}" srcOrd="2" destOrd="0" parTransId="{EE119BA2-2362-4448-95A8-2AE309BDD617}" sibTransId="{D19DCA50-DAFB-4CC3-A7E8-D2079440A75D}"/>
    <dgm:cxn modelId="{F2F25AF9-D183-49A4-91E3-77903624AF05}" srcId="{DBB8FE96-A41E-40BA-836B-083246FB5EA5}" destId="{2960FDF4-5E70-42C8-8CA7-FB185149FFCA}" srcOrd="3" destOrd="0" parTransId="{F2389C47-C753-4EAE-AD74-C5BE8DC4C3F2}" sibTransId="{D031314E-DBBF-4DF5-A7BB-2AB09267DE93}"/>
    <dgm:cxn modelId="{8498FB07-6CB0-4C0F-92DE-D543CF1D0F79}" srcId="{79FAF526-6764-4901-AFEC-D18A278734FA}" destId="{FAB72D4B-DBAD-4E68-87BB-F5A65D06B9DE}" srcOrd="1" destOrd="0" parTransId="{710FAF18-42ED-481B-AF18-9D089F5E3E64}" sibTransId="{CCFF7C22-54FF-4572-9BA0-7A94CD4BC87F}"/>
    <dgm:cxn modelId="{1EC5F4C1-83BF-4F8D-B353-5C762608EE18}" type="presOf" srcId="{79FAF526-6764-4901-AFEC-D18A278734FA}" destId="{CA12AE00-B99F-462E-975F-56BABD3CDB1B}" srcOrd="0" destOrd="0" presId="urn:microsoft.com/office/officeart/2005/8/layout/radial4"/>
    <dgm:cxn modelId="{CDBB6FD6-01D8-476F-B462-AA29FD7D437F}" srcId="{79FAF526-6764-4901-AFEC-D18A278734FA}" destId="{25B86FD5-9DFC-4F3D-B672-2D64709D278D}" srcOrd="0" destOrd="0" parTransId="{8133101F-0AFB-4575-85E0-C3B7E35FB5BB}" sibTransId="{8FE96301-B8DC-478F-8312-C94835D023A0}"/>
    <dgm:cxn modelId="{30BA57A5-8A46-410D-B6B1-8C149AB3F1B5}" type="presOf" srcId="{F69A4176-1DFA-47E2-BA99-819ACAB13D23}" destId="{412E6717-8E6E-402F-BD97-8329ADAA0F58}" srcOrd="0" destOrd="0" presId="urn:microsoft.com/office/officeart/2005/8/layout/radial4"/>
    <dgm:cxn modelId="{D7D408BF-9625-462D-BDEB-4661B40FE1F7}" srcId="{DBB8FE96-A41E-40BA-836B-083246FB5EA5}" destId="{71205F21-912D-47C7-9587-5B18FEA976D4}" srcOrd="1" destOrd="0" parTransId="{19CAB551-CD3E-44E0-9ABC-389BAE130D33}" sibTransId="{660FECBB-8E97-43D2-9F2E-92FD21884CD3}"/>
    <dgm:cxn modelId="{D0B24C5C-7A14-4642-BE59-99ECF5BA7958}" type="presOf" srcId="{DBB8FE96-A41E-40BA-836B-083246FB5EA5}" destId="{55B4A483-238F-4FA8-9B39-47F3BCFE7A66}" srcOrd="0" destOrd="0" presId="urn:microsoft.com/office/officeart/2005/8/layout/radial4"/>
    <dgm:cxn modelId="{58FAABD7-F031-48B2-8570-69EF0936FF8D}" srcId="{DBB8FE96-A41E-40BA-836B-083246FB5EA5}" destId="{79FAF526-6764-4901-AFEC-D18A278734FA}" srcOrd="0" destOrd="0" parTransId="{262D4B4A-ECC7-46D0-9AC4-DABDE45E9500}" sibTransId="{E3578A66-CEF6-4A3C-BE07-FDDA3EA962C3}"/>
    <dgm:cxn modelId="{97407CD8-DE6A-4E58-959B-539B47A1F1C4}" srcId="{79FAF526-6764-4901-AFEC-D18A278734FA}" destId="{F69A4176-1DFA-47E2-BA99-819ACAB13D23}" srcOrd="2" destOrd="0" parTransId="{1A471C1B-938A-4A21-8A9B-E7D634D22BD7}" sibTransId="{87A14B32-EB80-4E34-A006-A2B1D5292597}"/>
    <dgm:cxn modelId="{1DFF4CEA-2097-4F8F-BE0F-5BFDB71540BD}" type="presOf" srcId="{1A471C1B-938A-4A21-8A9B-E7D634D22BD7}" destId="{9D565D24-4B3D-4DD2-BAC3-02246793F704}" srcOrd="0" destOrd="0" presId="urn:microsoft.com/office/officeart/2005/8/layout/radial4"/>
    <dgm:cxn modelId="{F45EBBEE-A319-4B6D-8EE6-950DE08578CF}" type="presOf" srcId="{25B86FD5-9DFC-4F3D-B672-2D64709D278D}" destId="{1444FA71-6BC3-4BF5-BFAB-123C1CBF453B}" srcOrd="0" destOrd="0" presId="urn:microsoft.com/office/officeart/2005/8/layout/radial4"/>
    <dgm:cxn modelId="{A352A762-9F68-430A-BC02-8176D6DAC2D4}" type="presParOf" srcId="{55B4A483-238F-4FA8-9B39-47F3BCFE7A66}" destId="{CA12AE00-B99F-462E-975F-56BABD3CDB1B}" srcOrd="0" destOrd="0" presId="urn:microsoft.com/office/officeart/2005/8/layout/radial4"/>
    <dgm:cxn modelId="{8815AB8C-80AC-4CFD-ADA8-607AF4EF46BF}" type="presParOf" srcId="{55B4A483-238F-4FA8-9B39-47F3BCFE7A66}" destId="{F465DD8B-5FCC-46C8-818F-E5794B883BA3}" srcOrd="1" destOrd="0" presId="urn:microsoft.com/office/officeart/2005/8/layout/radial4"/>
    <dgm:cxn modelId="{7EF736F9-524C-4A67-A765-5D67CD50AF04}" type="presParOf" srcId="{55B4A483-238F-4FA8-9B39-47F3BCFE7A66}" destId="{1444FA71-6BC3-4BF5-BFAB-123C1CBF453B}" srcOrd="2" destOrd="0" presId="urn:microsoft.com/office/officeart/2005/8/layout/radial4"/>
    <dgm:cxn modelId="{4B9E31D1-2782-4FF7-A5EA-569B3F402F1D}" type="presParOf" srcId="{55B4A483-238F-4FA8-9B39-47F3BCFE7A66}" destId="{F98DCC67-3BB4-469A-82F7-1C7F4FC0E4E5}" srcOrd="3" destOrd="0" presId="urn:microsoft.com/office/officeart/2005/8/layout/radial4"/>
    <dgm:cxn modelId="{53D56436-B50B-4AF9-968E-52ABBB349A4C}" type="presParOf" srcId="{55B4A483-238F-4FA8-9B39-47F3BCFE7A66}" destId="{DA206DE5-B8A2-45EA-8400-984932A07412}" srcOrd="4" destOrd="0" presId="urn:microsoft.com/office/officeart/2005/8/layout/radial4"/>
    <dgm:cxn modelId="{91A4C6D1-4572-429C-A885-C6D4F0C8C956}" type="presParOf" srcId="{55B4A483-238F-4FA8-9B39-47F3BCFE7A66}" destId="{9D565D24-4B3D-4DD2-BAC3-02246793F704}" srcOrd="5" destOrd="0" presId="urn:microsoft.com/office/officeart/2005/8/layout/radial4"/>
    <dgm:cxn modelId="{621DCBD3-C34E-49FF-A554-D4212CCBD374}" type="presParOf" srcId="{55B4A483-238F-4FA8-9B39-47F3BCFE7A66}" destId="{412E6717-8E6E-402F-BD97-8329ADAA0F5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24CB4B-A4D7-4712-9FD9-8DDB9E60E94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6C583D0-8A78-45B0-96B3-42E97CCD9013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Резервный фонд 1 </a:t>
          </a:r>
          <a:r>
            <a:rPr lang="ru-RU" sz="2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млн.рублей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BF2732-A240-4847-B44C-5C9648195FCA}" type="parTrans" cxnId="{1291C030-EA46-41B2-958D-63F02EE0149B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C79BA3-6C65-4D61-B118-D1E631FB30B9}" type="sibTrans" cxnId="{1291C030-EA46-41B2-958D-63F02EE0149B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A156BB-901F-47F3-A8C3-D01818266D29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Обслуживание муниципального долга 7 526,7 </a:t>
          </a:r>
          <a:r>
            <a:rPr lang="ru-RU" sz="2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B10610-BEAE-48AF-A5C6-87318EB31C4C}" type="parTrans" cxnId="{C7E0AC83-0B35-4617-B735-21C3FB3EB258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4C1B2C-AC32-4DEE-9F59-5E096E5044C4}" type="sibTrans" cxnId="{C7E0AC83-0B35-4617-B735-21C3FB3EB258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E47C2A-F549-4AAF-9BFB-0644FB1F6854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Компенсация проезда на гемодиализ 498,9 </a:t>
          </a:r>
          <a:r>
            <a:rPr lang="ru-RU" sz="2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29A07FDB-8CD7-4614-BB2C-D53AF223DF7D}" type="parTrans" cxnId="{DC648376-5EC7-4523-9EA3-F38BD050D737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D2837F-A58D-469E-8A8A-DCE005B484FD}" type="sibTrans" cxnId="{DC648376-5EC7-4523-9EA3-F38BD050D737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35574C-0B8E-406F-AA66-B11697E6F0EA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Выплаты почетным жителям 140 </a:t>
          </a:r>
          <a:r>
            <a:rPr lang="ru-RU" sz="2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0E59460E-CDEC-47B2-8B55-01589F6124AE}" type="parTrans" cxnId="{352F2BB6-A85D-4980-B55A-4F05377E5590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7FA2D9-D32E-4187-8C16-2FF8A348182C}" type="sibTrans" cxnId="{352F2BB6-A85D-4980-B55A-4F05377E5590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5F9206-F70C-4C02-8D27-CCDC7355A1A0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Награды и премии 300 </a:t>
          </a:r>
          <a:r>
            <a:rPr lang="ru-RU" sz="2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5E059F9D-5805-4F6F-96B5-114C1FF4489B}" type="parTrans" cxnId="{F2F096C3-269A-4EFF-B72A-A0211910288D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C19935-DE0A-48F1-BE79-E537CF39E2B7}" type="sibTrans" cxnId="{F2F096C3-269A-4EFF-B72A-A0211910288D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B7C752-C7D5-4D53-8FA5-251B5FE6CA65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Возмещение службе по похоронному делу 1 225,7 </a:t>
          </a:r>
          <a:r>
            <a:rPr lang="ru-RU" sz="2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4FD5BB7B-8B84-4CAE-A245-1A35213F860B}" type="parTrans" cxnId="{58C1CE1B-9E4B-408E-90A7-5C3685572387}">
      <dgm:prSet/>
      <dgm:spPr/>
      <dgm:t>
        <a:bodyPr/>
        <a:lstStyle/>
        <a:p>
          <a:endParaRPr lang="ru-RU"/>
        </a:p>
      </dgm:t>
    </dgm:pt>
    <dgm:pt modelId="{B5E65E56-9540-4F2E-A2D0-E0ABA493FB80}" type="sibTrans" cxnId="{58C1CE1B-9E4B-408E-90A7-5C3685572387}">
      <dgm:prSet/>
      <dgm:spPr/>
      <dgm:t>
        <a:bodyPr/>
        <a:lstStyle/>
        <a:p>
          <a:endParaRPr lang="ru-RU"/>
        </a:p>
      </dgm:t>
    </dgm:pt>
    <dgm:pt modelId="{07D74EE2-11D0-4217-A3C6-7BB3CACC4970}">
      <dgm:prSet phldrT="[Текст]" custT="1"/>
      <dgm:spPr/>
      <dgm:t>
        <a:bodyPr/>
        <a:lstStyle/>
        <a:p>
          <a:r>
            <a:rPr lang="ru-RU" sz="2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Выплата </a:t>
          </a:r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гарантий, компенсаций, пенсий 27 835,8тыс.руб.</a:t>
          </a:r>
        </a:p>
      </dgm:t>
    </dgm:pt>
    <dgm:pt modelId="{E6A0CD1B-181D-4E2F-9F6F-D28F7970C50D}" type="parTrans" cxnId="{263D6E45-178C-4155-ADAA-46457E8EC4F1}">
      <dgm:prSet/>
      <dgm:spPr/>
      <dgm:t>
        <a:bodyPr/>
        <a:lstStyle/>
        <a:p>
          <a:endParaRPr lang="ru-RU"/>
        </a:p>
      </dgm:t>
    </dgm:pt>
    <dgm:pt modelId="{4F7132CA-9A00-4ED1-95C3-1C353CDF78D4}" type="sibTrans" cxnId="{263D6E45-178C-4155-ADAA-46457E8EC4F1}">
      <dgm:prSet/>
      <dgm:spPr/>
      <dgm:t>
        <a:bodyPr/>
        <a:lstStyle/>
        <a:p>
          <a:endParaRPr lang="ru-RU"/>
        </a:p>
      </dgm:t>
    </dgm:pt>
    <dgm:pt modelId="{58028F9F-3314-464F-BFF1-687A3669C0DA}" type="pres">
      <dgm:prSet presAssocID="{4D24CB4B-A4D7-4712-9FD9-8DDB9E60E94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9532D06-1E6C-4D1E-9689-A3326C83E0C0}" type="pres">
      <dgm:prSet presAssocID="{4D24CB4B-A4D7-4712-9FD9-8DDB9E60E94C}" presName="Name1" presStyleCnt="0"/>
      <dgm:spPr/>
    </dgm:pt>
    <dgm:pt modelId="{2456C394-F318-433E-B189-E356D72215B6}" type="pres">
      <dgm:prSet presAssocID="{4D24CB4B-A4D7-4712-9FD9-8DDB9E60E94C}" presName="cycle" presStyleCnt="0"/>
      <dgm:spPr/>
    </dgm:pt>
    <dgm:pt modelId="{5A5CFA41-0541-425E-8ECE-D79462F4F3C7}" type="pres">
      <dgm:prSet presAssocID="{4D24CB4B-A4D7-4712-9FD9-8DDB9E60E94C}" presName="srcNode" presStyleLbl="node1" presStyleIdx="0" presStyleCnt="7"/>
      <dgm:spPr/>
    </dgm:pt>
    <dgm:pt modelId="{6C46D9E8-CFCD-4CF8-9075-971E8466F536}" type="pres">
      <dgm:prSet presAssocID="{4D24CB4B-A4D7-4712-9FD9-8DDB9E60E94C}" presName="conn" presStyleLbl="parChTrans1D2" presStyleIdx="0" presStyleCnt="1"/>
      <dgm:spPr/>
      <dgm:t>
        <a:bodyPr/>
        <a:lstStyle/>
        <a:p>
          <a:endParaRPr lang="ru-RU"/>
        </a:p>
      </dgm:t>
    </dgm:pt>
    <dgm:pt modelId="{E3AB66D5-0CA7-4CDA-9B1B-E1BF1D125592}" type="pres">
      <dgm:prSet presAssocID="{4D24CB4B-A4D7-4712-9FD9-8DDB9E60E94C}" presName="extraNode" presStyleLbl="node1" presStyleIdx="0" presStyleCnt="7"/>
      <dgm:spPr/>
    </dgm:pt>
    <dgm:pt modelId="{306547DC-8CD4-4FC9-879B-4BD97DF540FD}" type="pres">
      <dgm:prSet presAssocID="{4D24CB4B-A4D7-4712-9FD9-8DDB9E60E94C}" presName="dstNode" presStyleLbl="node1" presStyleIdx="0" presStyleCnt="7"/>
      <dgm:spPr/>
    </dgm:pt>
    <dgm:pt modelId="{8C38EB0D-127B-4539-8289-E99CF7425FC8}" type="pres">
      <dgm:prSet presAssocID="{E6C583D0-8A78-45B0-96B3-42E97CCD9013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41DA18-E73D-4136-855D-200626FBE01A}" type="pres">
      <dgm:prSet presAssocID="{E6C583D0-8A78-45B0-96B3-42E97CCD9013}" presName="accent_1" presStyleCnt="0"/>
      <dgm:spPr/>
    </dgm:pt>
    <dgm:pt modelId="{9B0B6EF0-293B-44C3-BC81-E08A1C09AE25}" type="pres">
      <dgm:prSet presAssocID="{E6C583D0-8A78-45B0-96B3-42E97CCD9013}" presName="accentRepeatNode" presStyleLbl="solidFgAcc1" presStyleIdx="0" presStyleCnt="7"/>
      <dgm:spPr/>
    </dgm:pt>
    <dgm:pt modelId="{04510E81-FCE4-470F-93E3-88D77DF5F25D}" type="pres">
      <dgm:prSet presAssocID="{12A156BB-901F-47F3-A8C3-D01818266D29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ECDF31-A0E7-414A-8616-46C94CC1BDB8}" type="pres">
      <dgm:prSet presAssocID="{12A156BB-901F-47F3-A8C3-D01818266D29}" presName="accent_2" presStyleCnt="0"/>
      <dgm:spPr/>
    </dgm:pt>
    <dgm:pt modelId="{6541095D-DA79-448A-A083-9D12B5793677}" type="pres">
      <dgm:prSet presAssocID="{12A156BB-901F-47F3-A8C3-D01818266D29}" presName="accentRepeatNode" presStyleLbl="solidFgAcc1" presStyleIdx="1" presStyleCnt="7"/>
      <dgm:spPr/>
    </dgm:pt>
    <dgm:pt modelId="{2CC8583F-319E-448C-B2C4-B71C819407FE}" type="pres">
      <dgm:prSet presAssocID="{05E47C2A-F549-4AAF-9BFB-0644FB1F6854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FC6BC3-E924-4F16-8ED8-F751F7F2E805}" type="pres">
      <dgm:prSet presAssocID="{05E47C2A-F549-4AAF-9BFB-0644FB1F6854}" presName="accent_3" presStyleCnt="0"/>
      <dgm:spPr/>
    </dgm:pt>
    <dgm:pt modelId="{B06B38A3-9992-4C06-912C-C65888305544}" type="pres">
      <dgm:prSet presAssocID="{05E47C2A-F549-4AAF-9BFB-0644FB1F6854}" presName="accentRepeatNode" presStyleLbl="solidFgAcc1" presStyleIdx="2" presStyleCnt="7"/>
      <dgm:spPr/>
    </dgm:pt>
    <dgm:pt modelId="{38F9FCD4-58C7-4B92-BE99-16AAF5642D19}" type="pres">
      <dgm:prSet presAssocID="{0C35574C-0B8E-406F-AA66-B11697E6F0EA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C4F0B-D458-46A7-B6EC-02889FDFBF3D}" type="pres">
      <dgm:prSet presAssocID="{0C35574C-0B8E-406F-AA66-B11697E6F0EA}" presName="accent_4" presStyleCnt="0"/>
      <dgm:spPr/>
    </dgm:pt>
    <dgm:pt modelId="{EC38AF08-33F5-49CE-B5CA-71465CADDE69}" type="pres">
      <dgm:prSet presAssocID="{0C35574C-0B8E-406F-AA66-B11697E6F0EA}" presName="accentRepeatNode" presStyleLbl="solidFgAcc1" presStyleIdx="3" presStyleCnt="7"/>
      <dgm:spPr/>
    </dgm:pt>
    <dgm:pt modelId="{57EFB66D-1239-45FC-AA05-D7F8E8586E33}" type="pres">
      <dgm:prSet presAssocID="{7A5F9206-F70C-4C02-8D27-CCDC7355A1A0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A52D21-CAD8-41E8-804D-16851EF7271F}" type="pres">
      <dgm:prSet presAssocID="{7A5F9206-F70C-4C02-8D27-CCDC7355A1A0}" presName="accent_5" presStyleCnt="0"/>
      <dgm:spPr/>
    </dgm:pt>
    <dgm:pt modelId="{0E3F85F0-3A60-4052-B073-8259768BDB20}" type="pres">
      <dgm:prSet presAssocID="{7A5F9206-F70C-4C02-8D27-CCDC7355A1A0}" presName="accentRepeatNode" presStyleLbl="solidFgAcc1" presStyleIdx="4" presStyleCnt="7"/>
      <dgm:spPr/>
    </dgm:pt>
    <dgm:pt modelId="{2FD32DE6-AA18-49A2-AB2A-3CAFC8072C5C}" type="pres">
      <dgm:prSet presAssocID="{07D74EE2-11D0-4217-A3C6-7BB3CACC4970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068FB-934A-4E4D-931C-7E1EE75E079D}" type="pres">
      <dgm:prSet presAssocID="{07D74EE2-11D0-4217-A3C6-7BB3CACC4970}" presName="accent_6" presStyleCnt="0"/>
      <dgm:spPr/>
    </dgm:pt>
    <dgm:pt modelId="{1432ABBC-8382-49F0-84DB-6EBC00C5566A}" type="pres">
      <dgm:prSet presAssocID="{07D74EE2-11D0-4217-A3C6-7BB3CACC4970}" presName="accentRepeatNode" presStyleLbl="solidFgAcc1" presStyleIdx="5" presStyleCnt="7"/>
      <dgm:spPr/>
    </dgm:pt>
    <dgm:pt modelId="{8DCB084A-3D9F-4D9C-A49D-6F62FCC6EF8C}" type="pres">
      <dgm:prSet presAssocID="{7AB7C752-C7D5-4D53-8FA5-251B5FE6CA65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211EA-99FC-4106-B829-C857090D0109}" type="pres">
      <dgm:prSet presAssocID="{7AB7C752-C7D5-4D53-8FA5-251B5FE6CA65}" presName="accent_7" presStyleCnt="0"/>
      <dgm:spPr/>
    </dgm:pt>
    <dgm:pt modelId="{4F2BDAB2-6370-4563-91EB-15A00F6C6B4F}" type="pres">
      <dgm:prSet presAssocID="{7AB7C752-C7D5-4D53-8FA5-251B5FE6CA65}" presName="accentRepeatNode" presStyleLbl="solidFgAcc1" presStyleIdx="6" presStyleCnt="7"/>
      <dgm:spPr/>
    </dgm:pt>
  </dgm:ptLst>
  <dgm:cxnLst>
    <dgm:cxn modelId="{18CE7AE6-32A0-495F-B161-35EE63067617}" type="presOf" srcId="{7A5F9206-F70C-4C02-8D27-CCDC7355A1A0}" destId="{57EFB66D-1239-45FC-AA05-D7F8E8586E33}" srcOrd="0" destOrd="0" presId="urn:microsoft.com/office/officeart/2008/layout/VerticalCurvedList"/>
    <dgm:cxn modelId="{85BB3A32-C2D9-4856-B080-D2EB6CD5B9BB}" type="presOf" srcId="{05E47C2A-F549-4AAF-9BFB-0644FB1F6854}" destId="{2CC8583F-319E-448C-B2C4-B71C819407FE}" srcOrd="0" destOrd="0" presId="urn:microsoft.com/office/officeart/2008/layout/VerticalCurvedList"/>
    <dgm:cxn modelId="{C7E0AC83-0B35-4617-B735-21C3FB3EB258}" srcId="{4D24CB4B-A4D7-4712-9FD9-8DDB9E60E94C}" destId="{12A156BB-901F-47F3-A8C3-D01818266D29}" srcOrd="1" destOrd="0" parTransId="{3EB10610-BEAE-48AF-A5C6-87318EB31C4C}" sibTransId="{0F4C1B2C-AC32-4DEE-9F59-5E096E5044C4}"/>
    <dgm:cxn modelId="{5D1AAD09-D1CB-4EF3-851F-2B047A9C9AD5}" type="presOf" srcId="{0C35574C-0B8E-406F-AA66-B11697E6F0EA}" destId="{38F9FCD4-58C7-4B92-BE99-16AAF5642D19}" srcOrd="0" destOrd="0" presId="urn:microsoft.com/office/officeart/2008/layout/VerticalCurvedList"/>
    <dgm:cxn modelId="{F7FFCF2B-7BC9-4021-82FE-495CE05229BB}" type="presOf" srcId="{4D24CB4B-A4D7-4712-9FD9-8DDB9E60E94C}" destId="{58028F9F-3314-464F-BFF1-687A3669C0DA}" srcOrd="0" destOrd="0" presId="urn:microsoft.com/office/officeart/2008/layout/VerticalCurvedList"/>
    <dgm:cxn modelId="{199CE7CD-641B-4C84-A861-E799F5E17FE8}" type="presOf" srcId="{91C79BA3-6C65-4D61-B118-D1E631FB30B9}" destId="{6C46D9E8-CFCD-4CF8-9075-971E8466F536}" srcOrd="0" destOrd="0" presId="urn:microsoft.com/office/officeart/2008/layout/VerticalCurvedList"/>
    <dgm:cxn modelId="{84D0E2C2-667F-4C9C-BB5C-CFC94B3DAB63}" type="presOf" srcId="{E6C583D0-8A78-45B0-96B3-42E97CCD9013}" destId="{8C38EB0D-127B-4539-8289-E99CF7425FC8}" srcOrd="0" destOrd="0" presId="urn:microsoft.com/office/officeart/2008/layout/VerticalCurvedList"/>
    <dgm:cxn modelId="{1EAC23A2-E5ED-4AEC-9D78-0ACE1A553048}" type="presOf" srcId="{12A156BB-901F-47F3-A8C3-D01818266D29}" destId="{04510E81-FCE4-470F-93E3-88D77DF5F25D}" srcOrd="0" destOrd="0" presId="urn:microsoft.com/office/officeart/2008/layout/VerticalCurvedList"/>
    <dgm:cxn modelId="{263D6E45-178C-4155-ADAA-46457E8EC4F1}" srcId="{4D24CB4B-A4D7-4712-9FD9-8DDB9E60E94C}" destId="{07D74EE2-11D0-4217-A3C6-7BB3CACC4970}" srcOrd="5" destOrd="0" parTransId="{E6A0CD1B-181D-4E2F-9F6F-D28F7970C50D}" sibTransId="{4F7132CA-9A00-4ED1-95C3-1C353CDF78D4}"/>
    <dgm:cxn modelId="{CF3523D4-1672-4527-9FE9-B6A19A030203}" type="presOf" srcId="{7AB7C752-C7D5-4D53-8FA5-251B5FE6CA65}" destId="{8DCB084A-3D9F-4D9C-A49D-6F62FCC6EF8C}" srcOrd="0" destOrd="0" presId="urn:microsoft.com/office/officeart/2008/layout/VerticalCurvedList"/>
    <dgm:cxn modelId="{1291C030-EA46-41B2-958D-63F02EE0149B}" srcId="{4D24CB4B-A4D7-4712-9FD9-8DDB9E60E94C}" destId="{E6C583D0-8A78-45B0-96B3-42E97CCD9013}" srcOrd="0" destOrd="0" parTransId="{3FBF2732-A240-4847-B44C-5C9648195FCA}" sibTransId="{91C79BA3-6C65-4D61-B118-D1E631FB30B9}"/>
    <dgm:cxn modelId="{352F2BB6-A85D-4980-B55A-4F05377E5590}" srcId="{4D24CB4B-A4D7-4712-9FD9-8DDB9E60E94C}" destId="{0C35574C-0B8E-406F-AA66-B11697E6F0EA}" srcOrd="3" destOrd="0" parTransId="{0E59460E-CDEC-47B2-8B55-01589F6124AE}" sibTransId="{927FA2D9-D32E-4187-8C16-2FF8A348182C}"/>
    <dgm:cxn modelId="{51986201-4A11-40C9-9424-FAF8583AEBDD}" type="presOf" srcId="{07D74EE2-11D0-4217-A3C6-7BB3CACC4970}" destId="{2FD32DE6-AA18-49A2-AB2A-3CAFC8072C5C}" srcOrd="0" destOrd="0" presId="urn:microsoft.com/office/officeart/2008/layout/VerticalCurvedList"/>
    <dgm:cxn modelId="{F2F096C3-269A-4EFF-B72A-A0211910288D}" srcId="{4D24CB4B-A4D7-4712-9FD9-8DDB9E60E94C}" destId="{7A5F9206-F70C-4C02-8D27-CCDC7355A1A0}" srcOrd="4" destOrd="0" parTransId="{5E059F9D-5805-4F6F-96B5-114C1FF4489B}" sibTransId="{96C19935-DE0A-48F1-BE79-E537CF39E2B7}"/>
    <dgm:cxn modelId="{DC648376-5EC7-4523-9EA3-F38BD050D737}" srcId="{4D24CB4B-A4D7-4712-9FD9-8DDB9E60E94C}" destId="{05E47C2A-F549-4AAF-9BFB-0644FB1F6854}" srcOrd="2" destOrd="0" parTransId="{29A07FDB-8CD7-4614-BB2C-D53AF223DF7D}" sibTransId="{B9D2837F-A58D-469E-8A8A-DCE005B484FD}"/>
    <dgm:cxn modelId="{58C1CE1B-9E4B-408E-90A7-5C3685572387}" srcId="{4D24CB4B-A4D7-4712-9FD9-8DDB9E60E94C}" destId="{7AB7C752-C7D5-4D53-8FA5-251B5FE6CA65}" srcOrd="6" destOrd="0" parTransId="{4FD5BB7B-8B84-4CAE-A245-1A35213F860B}" sibTransId="{B5E65E56-9540-4F2E-A2D0-E0ABA493FB80}"/>
    <dgm:cxn modelId="{C3565A36-20D4-4AA6-9EDB-3197BD3C2AB1}" type="presParOf" srcId="{58028F9F-3314-464F-BFF1-687A3669C0DA}" destId="{F9532D06-1E6C-4D1E-9689-A3326C83E0C0}" srcOrd="0" destOrd="0" presId="urn:microsoft.com/office/officeart/2008/layout/VerticalCurvedList"/>
    <dgm:cxn modelId="{553351EB-5ED2-4594-A79D-A9B0C8B47B13}" type="presParOf" srcId="{F9532D06-1E6C-4D1E-9689-A3326C83E0C0}" destId="{2456C394-F318-433E-B189-E356D72215B6}" srcOrd="0" destOrd="0" presId="urn:microsoft.com/office/officeart/2008/layout/VerticalCurvedList"/>
    <dgm:cxn modelId="{8192BBE4-0C3A-4C72-B8A8-E3A1E536C6E3}" type="presParOf" srcId="{2456C394-F318-433E-B189-E356D72215B6}" destId="{5A5CFA41-0541-425E-8ECE-D79462F4F3C7}" srcOrd="0" destOrd="0" presId="urn:microsoft.com/office/officeart/2008/layout/VerticalCurvedList"/>
    <dgm:cxn modelId="{60149983-1055-4773-B65F-C0360497DD21}" type="presParOf" srcId="{2456C394-F318-433E-B189-E356D72215B6}" destId="{6C46D9E8-CFCD-4CF8-9075-971E8466F536}" srcOrd="1" destOrd="0" presId="urn:microsoft.com/office/officeart/2008/layout/VerticalCurvedList"/>
    <dgm:cxn modelId="{45CAA4DE-0498-4B58-A539-06197165A7F4}" type="presParOf" srcId="{2456C394-F318-433E-B189-E356D72215B6}" destId="{E3AB66D5-0CA7-4CDA-9B1B-E1BF1D125592}" srcOrd="2" destOrd="0" presId="urn:microsoft.com/office/officeart/2008/layout/VerticalCurvedList"/>
    <dgm:cxn modelId="{E242115F-37BD-4C25-B3ED-40F83FE3DE55}" type="presParOf" srcId="{2456C394-F318-433E-B189-E356D72215B6}" destId="{306547DC-8CD4-4FC9-879B-4BD97DF540FD}" srcOrd="3" destOrd="0" presId="urn:microsoft.com/office/officeart/2008/layout/VerticalCurvedList"/>
    <dgm:cxn modelId="{B385008F-062C-4E55-8F45-E61BD6FFA0D7}" type="presParOf" srcId="{F9532D06-1E6C-4D1E-9689-A3326C83E0C0}" destId="{8C38EB0D-127B-4539-8289-E99CF7425FC8}" srcOrd="1" destOrd="0" presId="urn:microsoft.com/office/officeart/2008/layout/VerticalCurvedList"/>
    <dgm:cxn modelId="{40ED610D-B323-46E6-841F-881F9C89F006}" type="presParOf" srcId="{F9532D06-1E6C-4D1E-9689-A3326C83E0C0}" destId="{9241DA18-E73D-4136-855D-200626FBE01A}" srcOrd="2" destOrd="0" presId="urn:microsoft.com/office/officeart/2008/layout/VerticalCurvedList"/>
    <dgm:cxn modelId="{FBE6AC3E-104B-4055-A77F-9144659CD643}" type="presParOf" srcId="{9241DA18-E73D-4136-855D-200626FBE01A}" destId="{9B0B6EF0-293B-44C3-BC81-E08A1C09AE25}" srcOrd="0" destOrd="0" presId="urn:microsoft.com/office/officeart/2008/layout/VerticalCurvedList"/>
    <dgm:cxn modelId="{D8716DEE-E4AC-4089-AB9F-1B05ED137428}" type="presParOf" srcId="{F9532D06-1E6C-4D1E-9689-A3326C83E0C0}" destId="{04510E81-FCE4-470F-93E3-88D77DF5F25D}" srcOrd="3" destOrd="0" presId="urn:microsoft.com/office/officeart/2008/layout/VerticalCurvedList"/>
    <dgm:cxn modelId="{CE10DFAC-5D4E-461D-B3BD-526F08BEBC3C}" type="presParOf" srcId="{F9532D06-1E6C-4D1E-9689-A3326C83E0C0}" destId="{14ECDF31-A0E7-414A-8616-46C94CC1BDB8}" srcOrd="4" destOrd="0" presId="urn:microsoft.com/office/officeart/2008/layout/VerticalCurvedList"/>
    <dgm:cxn modelId="{D63C82A7-4FED-4465-9DB1-213F756F02FF}" type="presParOf" srcId="{14ECDF31-A0E7-414A-8616-46C94CC1BDB8}" destId="{6541095D-DA79-448A-A083-9D12B5793677}" srcOrd="0" destOrd="0" presId="urn:microsoft.com/office/officeart/2008/layout/VerticalCurvedList"/>
    <dgm:cxn modelId="{F557E3D6-EB05-4CCA-AAD1-C041BCCC6DA8}" type="presParOf" srcId="{F9532D06-1E6C-4D1E-9689-A3326C83E0C0}" destId="{2CC8583F-319E-448C-B2C4-B71C819407FE}" srcOrd="5" destOrd="0" presId="urn:microsoft.com/office/officeart/2008/layout/VerticalCurvedList"/>
    <dgm:cxn modelId="{9E6D7043-7DB5-4B39-A467-8547D3A16CAA}" type="presParOf" srcId="{F9532D06-1E6C-4D1E-9689-A3326C83E0C0}" destId="{68FC6BC3-E924-4F16-8ED8-F751F7F2E805}" srcOrd="6" destOrd="0" presId="urn:microsoft.com/office/officeart/2008/layout/VerticalCurvedList"/>
    <dgm:cxn modelId="{4CCD8A46-3022-4207-9A8D-569244E07C74}" type="presParOf" srcId="{68FC6BC3-E924-4F16-8ED8-F751F7F2E805}" destId="{B06B38A3-9992-4C06-912C-C65888305544}" srcOrd="0" destOrd="0" presId="urn:microsoft.com/office/officeart/2008/layout/VerticalCurvedList"/>
    <dgm:cxn modelId="{35C7F8D2-C622-4D2A-AA59-6A6ADE64C76B}" type="presParOf" srcId="{F9532D06-1E6C-4D1E-9689-A3326C83E0C0}" destId="{38F9FCD4-58C7-4B92-BE99-16AAF5642D19}" srcOrd="7" destOrd="0" presId="urn:microsoft.com/office/officeart/2008/layout/VerticalCurvedList"/>
    <dgm:cxn modelId="{22527D8B-7F0E-4291-A0E8-67AAC9CA8188}" type="presParOf" srcId="{F9532D06-1E6C-4D1E-9689-A3326C83E0C0}" destId="{5BAC4F0B-D458-46A7-B6EC-02889FDFBF3D}" srcOrd="8" destOrd="0" presId="urn:microsoft.com/office/officeart/2008/layout/VerticalCurvedList"/>
    <dgm:cxn modelId="{2DEC6A6B-7C4E-4F2E-8C45-1242921F79F8}" type="presParOf" srcId="{5BAC4F0B-D458-46A7-B6EC-02889FDFBF3D}" destId="{EC38AF08-33F5-49CE-B5CA-71465CADDE69}" srcOrd="0" destOrd="0" presId="urn:microsoft.com/office/officeart/2008/layout/VerticalCurvedList"/>
    <dgm:cxn modelId="{E3D7F8EE-54C1-4784-B95D-72E49BC890BF}" type="presParOf" srcId="{F9532D06-1E6C-4D1E-9689-A3326C83E0C0}" destId="{57EFB66D-1239-45FC-AA05-D7F8E8586E33}" srcOrd="9" destOrd="0" presId="urn:microsoft.com/office/officeart/2008/layout/VerticalCurvedList"/>
    <dgm:cxn modelId="{477C2A81-D098-4F06-9B12-E4492F074EF5}" type="presParOf" srcId="{F9532D06-1E6C-4D1E-9689-A3326C83E0C0}" destId="{88A52D21-CAD8-41E8-804D-16851EF7271F}" srcOrd="10" destOrd="0" presId="urn:microsoft.com/office/officeart/2008/layout/VerticalCurvedList"/>
    <dgm:cxn modelId="{EC8EA17D-754D-4500-9317-45074B809207}" type="presParOf" srcId="{88A52D21-CAD8-41E8-804D-16851EF7271F}" destId="{0E3F85F0-3A60-4052-B073-8259768BDB20}" srcOrd="0" destOrd="0" presId="urn:microsoft.com/office/officeart/2008/layout/VerticalCurvedList"/>
    <dgm:cxn modelId="{6D716D86-008D-440E-8C8A-B1AAE2D54050}" type="presParOf" srcId="{F9532D06-1E6C-4D1E-9689-A3326C83E0C0}" destId="{2FD32DE6-AA18-49A2-AB2A-3CAFC8072C5C}" srcOrd="11" destOrd="0" presId="urn:microsoft.com/office/officeart/2008/layout/VerticalCurvedList"/>
    <dgm:cxn modelId="{12327954-7ABC-4FC0-BAA3-7BD1616BEE15}" type="presParOf" srcId="{F9532D06-1E6C-4D1E-9689-A3326C83E0C0}" destId="{E5D068FB-934A-4E4D-931C-7E1EE75E079D}" srcOrd="12" destOrd="0" presId="urn:microsoft.com/office/officeart/2008/layout/VerticalCurvedList"/>
    <dgm:cxn modelId="{912AEBDC-3B92-4AB7-B520-3FF29BE960C0}" type="presParOf" srcId="{E5D068FB-934A-4E4D-931C-7E1EE75E079D}" destId="{1432ABBC-8382-49F0-84DB-6EBC00C5566A}" srcOrd="0" destOrd="0" presId="urn:microsoft.com/office/officeart/2008/layout/VerticalCurvedList"/>
    <dgm:cxn modelId="{1DB6912D-FE08-40D4-81D2-DABF2CFE83A7}" type="presParOf" srcId="{F9532D06-1E6C-4D1E-9689-A3326C83E0C0}" destId="{8DCB084A-3D9F-4D9C-A49D-6F62FCC6EF8C}" srcOrd="13" destOrd="0" presId="urn:microsoft.com/office/officeart/2008/layout/VerticalCurvedList"/>
    <dgm:cxn modelId="{DF408003-9415-4041-9910-B3D5853B8DF1}" type="presParOf" srcId="{F9532D06-1E6C-4D1E-9689-A3326C83E0C0}" destId="{825211EA-99FC-4106-B829-C857090D0109}" srcOrd="14" destOrd="0" presId="urn:microsoft.com/office/officeart/2008/layout/VerticalCurvedList"/>
    <dgm:cxn modelId="{368531AC-ECA7-46BF-B057-A67BCD88938E}" type="presParOf" srcId="{825211EA-99FC-4106-B829-C857090D0109}" destId="{4F2BDAB2-6370-4563-91EB-15A00F6C6B4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34D7874-2BEE-4C90-8DD7-893D2CC0461A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4411A0-A981-48F9-AD13-F7905BDEDA4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Норматив установленный постановлением Правительства ХМАО </a:t>
          </a: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175 млн. 645 тыс. 900,00 рублей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AEC142E-9F67-4761-B3C0-0DEB7EE0D48D}" type="parTrans" cxnId="{C3094E6E-7B8A-4A71-9B1B-7DE265172B4A}">
      <dgm:prSet/>
      <dgm:spPr/>
      <dgm:t>
        <a:bodyPr/>
        <a:lstStyle/>
        <a:p>
          <a:endParaRPr lang="ru-RU"/>
        </a:p>
      </dgm:t>
    </dgm:pt>
    <dgm:pt modelId="{BB0B90FB-DF2B-4715-8242-F919D9BC2800}" type="sibTrans" cxnId="{C3094E6E-7B8A-4A71-9B1B-7DE265172B4A}">
      <dgm:prSet/>
      <dgm:spPr/>
      <dgm:t>
        <a:bodyPr/>
        <a:lstStyle/>
        <a:p>
          <a:endParaRPr lang="ru-RU"/>
        </a:p>
      </dgm:t>
    </dgm:pt>
    <dgm:pt modelId="{936D6F38-0CEF-4DB1-A943-4C5AC19A8DF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Сумма предусмотренная в проекте бюджета </a:t>
          </a: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164 млн. 063 тыс. 605 руб.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5B283424-C0F6-4619-B705-F9FDD96827BC}" type="parTrans" cxnId="{8D2DE654-F5CA-4D4E-9507-AA73EFE824A2}">
      <dgm:prSet/>
      <dgm:spPr/>
      <dgm:t>
        <a:bodyPr/>
        <a:lstStyle/>
        <a:p>
          <a:endParaRPr lang="ru-RU"/>
        </a:p>
      </dgm:t>
    </dgm:pt>
    <dgm:pt modelId="{50308691-ACE9-48E6-A936-70893AC90C39}" type="sibTrans" cxnId="{8D2DE654-F5CA-4D4E-9507-AA73EFE824A2}">
      <dgm:prSet/>
      <dgm:spPr/>
      <dgm:t>
        <a:bodyPr/>
        <a:lstStyle/>
        <a:p>
          <a:endParaRPr lang="ru-RU"/>
        </a:p>
      </dgm:t>
    </dgm:pt>
    <dgm:pt modelId="{AE748824-8D25-4CDA-87EF-8CD96D1FBF74}">
      <dgm:prSet phldrT="[Текст]"/>
      <dgm:spPr/>
      <dgm:t>
        <a:bodyPr/>
        <a:lstStyle/>
        <a:p>
          <a:endParaRPr lang="ru-RU"/>
        </a:p>
      </dgm:t>
    </dgm:pt>
    <dgm:pt modelId="{E32EA78E-E3B7-4471-A01F-6CA6C67B50C4}" type="parTrans" cxnId="{FEAD5359-9677-4C2B-9BA6-3B92292C747F}">
      <dgm:prSet/>
      <dgm:spPr/>
      <dgm:t>
        <a:bodyPr/>
        <a:lstStyle/>
        <a:p>
          <a:endParaRPr lang="ru-RU"/>
        </a:p>
      </dgm:t>
    </dgm:pt>
    <dgm:pt modelId="{DDBEF33D-152D-4A5E-BDAA-D051C2CFA923}" type="sibTrans" cxnId="{FEAD5359-9677-4C2B-9BA6-3B92292C747F}">
      <dgm:prSet/>
      <dgm:spPr/>
      <dgm:t>
        <a:bodyPr/>
        <a:lstStyle/>
        <a:p>
          <a:endParaRPr lang="ru-RU"/>
        </a:p>
      </dgm:t>
    </dgm:pt>
    <dgm:pt modelId="{978A5EA5-41A1-41E2-9697-5E0CCEFBF0B7}" type="pres">
      <dgm:prSet presAssocID="{234D7874-2BEE-4C90-8DD7-893D2CC0461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40CBC7-6DCC-4D30-A407-05D05282FB47}" type="pres">
      <dgm:prSet presAssocID="{234D7874-2BEE-4C90-8DD7-893D2CC0461A}" presName="divider" presStyleLbl="fgShp" presStyleIdx="0" presStyleCnt="1"/>
      <dgm:spPr/>
    </dgm:pt>
    <dgm:pt modelId="{65DBAF12-2FDD-4808-A98A-543BBA23975D}" type="pres">
      <dgm:prSet presAssocID="{8C4411A0-A981-48F9-AD13-F7905BDEDA49}" presName="downArrow" presStyleLbl="node1" presStyleIdx="0" presStyleCnt="2"/>
      <dgm:spPr/>
    </dgm:pt>
    <dgm:pt modelId="{6975A4FB-22B1-40E0-907B-D8E323D12CED}" type="pres">
      <dgm:prSet presAssocID="{8C4411A0-A981-48F9-AD13-F7905BDEDA49}" presName="downArrowText" presStyleLbl="revTx" presStyleIdx="0" presStyleCnt="2" custScaleX="1421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52FE8F-2729-4AF0-95A2-CCC4FFE1CA0D}" type="pres">
      <dgm:prSet presAssocID="{936D6F38-0CEF-4DB1-A943-4C5AC19A8DFC}" presName="upArrow" presStyleLbl="node1" presStyleIdx="1" presStyleCnt="2"/>
      <dgm:spPr/>
    </dgm:pt>
    <dgm:pt modelId="{65DFF722-9E84-4693-95D4-EC4C8FA6CD2E}" type="pres">
      <dgm:prSet presAssocID="{936D6F38-0CEF-4DB1-A943-4C5AC19A8DFC}" presName="upArrowText" presStyleLbl="revTx" presStyleIdx="1" presStyleCnt="2" custScaleX="1519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71EEC5-46E1-4BAD-8E87-D51D790DCD9D}" type="presOf" srcId="{8C4411A0-A981-48F9-AD13-F7905BDEDA49}" destId="{6975A4FB-22B1-40E0-907B-D8E323D12CED}" srcOrd="0" destOrd="0" presId="urn:microsoft.com/office/officeart/2005/8/layout/arrow3"/>
    <dgm:cxn modelId="{C3094E6E-7B8A-4A71-9B1B-7DE265172B4A}" srcId="{234D7874-2BEE-4C90-8DD7-893D2CC0461A}" destId="{8C4411A0-A981-48F9-AD13-F7905BDEDA49}" srcOrd="0" destOrd="0" parTransId="{2AEC142E-9F67-4761-B3C0-0DEB7EE0D48D}" sibTransId="{BB0B90FB-DF2B-4715-8242-F919D9BC2800}"/>
    <dgm:cxn modelId="{FEAD5359-9677-4C2B-9BA6-3B92292C747F}" srcId="{234D7874-2BEE-4C90-8DD7-893D2CC0461A}" destId="{AE748824-8D25-4CDA-87EF-8CD96D1FBF74}" srcOrd="2" destOrd="0" parTransId="{E32EA78E-E3B7-4471-A01F-6CA6C67B50C4}" sibTransId="{DDBEF33D-152D-4A5E-BDAA-D051C2CFA923}"/>
    <dgm:cxn modelId="{7C11CA31-BA9F-4CD6-BC3C-D4E2D5E0AB84}" type="presOf" srcId="{936D6F38-0CEF-4DB1-A943-4C5AC19A8DFC}" destId="{65DFF722-9E84-4693-95D4-EC4C8FA6CD2E}" srcOrd="0" destOrd="0" presId="urn:microsoft.com/office/officeart/2005/8/layout/arrow3"/>
    <dgm:cxn modelId="{8D2DE654-F5CA-4D4E-9507-AA73EFE824A2}" srcId="{234D7874-2BEE-4C90-8DD7-893D2CC0461A}" destId="{936D6F38-0CEF-4DB1-A943-4C5AC19A8DFC}" srcOrd="1" destOrd="0" parTransId="{5B283424-C0F6-4619-B705-F9FDD96827BC}" sibTransId="{50308691-ACE9-48E6-A936-70893AC90C39}"/>
    <dgm:cxn modelId="{5C9CEB1C-AF39-4D43-A635-4FDC6208EB48}" type="presOf" srcId="{234D7874-2BEE-4C90-8DD7-893D2CC0461A}" destId="{978A5EA5-41A1-41E2-9697-5E0CCEFBF0B7}" srcOrd="0" destOrd="0" presId="urn:microsoft.com/office/officeart/2005/8/layout/arrow3"/>
    <dgm:cxn modelId="{28BC7FAB-F7DE-447A-BBB5-E7EC4ACDA65D}" type="presParOf" srcId="{978A5EA5-41A1-41E2-9697-5E0CCEFBF0B7}" destId="{9E40CBC7-6DCC-4D30-A407-05D05282FB47}" srcOrd="0" destOrd="0" presId="urn:microsoft.com/office/officeart/2005/8/layout/arrow3"/>
    <dgm:cxn modelId="{1F81FF19-5EBE-4757-8A15-76F9EBA65EC3}" type="presParOf" srcId="{978A5EA5-41A1-41E2-9697-5E0CCEFBF0B7}" destId="{65DBAF12-2FDD-4808-A98A-543BBA23975D}" srcOrd="1" destOrd="0" presId="urn:microsoft.com/office/officeart/2005/8/layout/arrow3"/>
    <dgm:cxn modelId="{230088A8-135A-42A4-AEA7-3B3A3EE26B80}" type="presParOf" srcId="{978A5EA5-41A1-41E2-9697-5E0CCEFBF0B7}" destId="{6975A4FB-22B1-40E0-907B-D8E323D12CED}" srcOrd="2" destOrd="0" presId="urn:microsoft.com/office/officeart/2005/8/layout/arrow3"/>
    <dgm:cxn modelId="{08ABB805-48CE-4DF9-9AF5-691EF0FE122C}" type="presParOf" srcId="{978A5EA5-41A1-41E2-9697-5E0CCEFBF0B7}" destId="{C652FE8F-2729-4AF0-95A2-CCC4FFE1CA0D}" srcOrd="3" destOrd="0" presId="urn:microsoft.com/office/officeart/2005/8/layout/arrow3"/>
    <dgm:cxn modelId="{EDC15FC8-67A2-425F-8A4D-A0356C589731}" type="presParOf" srcId="{978A5EA5-41A1-41E2-9697-5E0CCEFBF0B7}" destId="{65DFF722-9E84-4693-95D4-EC4C8FA6CD2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EA090F9-D29B-41C0-8CEE-42BB40C5495D}" type="doc">
      <dgm:prSet loTypeId="urn:microsoft.com/office/officeart/2005/8/layout/chevron2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623E807-40CA-4AE9-8990-3D514C6F3767}">
      <dgm:prSet phldrT="[Текст]" custT="1"/>
      <dgm:spPr/>
      <dgm:t>
        <a:bodyPr/>
        <a:lstStyle/>
        <a:p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3DCD23E1-88BC-4B42-80FC-DF483533065B}" type="parTrans" cxnId="{24AFE0C3-C196-43AB-AB56-875D6402555A}">
      <dgm:prSet/>
      <dgm:spPr/>
      <dgm:t>
        <a:bodyPr/>
        <a:lstStyle/>
        <a:p>
          <a:endParaRPr lang="ru-RU"/>
        </a:p>
      </dgm:t>
    </dgm:pt>
    <dgm:pt modelId="{240B1704-BC48-4766-B4D9-552A9A2E099F}" type="sibTrans" cxnId="{24AFE0C3-C196-43AB-AB56-875D6402555A}">
      <dgm:prSet/>
      <dgm:spPr/>
      <dgm:t>
        <a:bodyPr/>
        <a:lstStyle/>
        <a:p>
          <a:endParaRPr lang="ru-RU"/>
        </a:p>
      </dgm:t>
    </dgm:pt>
    <dgm:pt modelId="{77BF85BC-717E-40EE-B6B2-0C8B243DABE5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 целью возмещения части затрат или недополученных доходов сельскохозяйственным товаропроизводителям 996 тысяч  рублей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8FA5476-9AA8-4E2B-9F73-F989A0498D17}" type="parTrans" cxnId="{A4521581-3535-415B-A849-EC41AB04AE03}">
      <dgm:prSet/>
      <dgm:spPr/>
      <dgm:t>
        <a:bodyPr/>
        <a:lstStyle/>
        <a:p>
          <a:endParaRPr lang="ru-RU"/>
        </a:p>
      </dgm:t>
    </dgm:pt>
    <dgm:pt modelId="{C3A314BC-EA6A-4E6B-ABF1-E183E37DA90F}" type="sibTrans" cxnId="{A4521581-3535-415B-A849-EC41AB04AE03}">
      <dgm:prSet/>
      <dgm:spPr/>
      <dgm:t>
        <a:bodyPr/>
        <a:lstStyle/>
        <a:p>
          <a:endParaRPr lang="ru-RU"/>
        </a:p>
      </dgm:t>
    </dgm:pt>
    <dgm:pt modelId="{1A8174ED-CF85-4DCE-BC63-E89BC205BF86}">
      <dgm:prSet phldrT="[Текст]" custT="1"/>
      <dgm:spPr/>
      <dgm:t>
        <a:bodyPr/>
        <a:lstStyle/>
        <a:p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76640AD-F8D8-42A2-9962-F97CA8A787E0}" type="parTrans" cxnId="{0A8BCA3C-4713-4927-A99B-466DAD144BE5}">
      <dgm:prSet/>
      <dgm:spPr/>
      <dgm:t>
        <a:bodyPr/>
        <a:lstStyle/>
        <a:p>
          <a:endParaRPr lang="ru-RU"/>
        </a:p>
      </dgm:t>
    </dgm:pt>
    <dgm:pt modelId="{CE2CD41D-6D0E-4175-AF4F-F54996051399}" type="sibTrans" cxnId="{0A8BCA3C-4713-4927-A99B-466DAD144BE5}">
      <dgm:prSet/>
      <dgm:spPr/>
      <dgm:t>
        <a:bodyPr/>
        <a:lstStyle/>
        <a:p>
          <a:endParaRPr lang="ru-RU"/>
        </a:p>
      </dgm:t>
    </dgm:pt>
    <dgm:pt modelId="{9F527CBB-E0D1-4CDA-8473-D4E6967B3995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 целях оказания финансовой поддержки социально ориентированным некоммерческим организациям, путем предоставления грантов в форме субсидий 50 тысяч  рублей </a:t>
          </a:r>
          <a:endParaRPr lang="ru-RU" sz="1800" b="1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0DB4183-AACC-4EF9-A84E-9A62049869C6}" type="parTrans" cxnId="{E1069A45-4E34-4EE6-A292-5723ADAC84D6}">
      <dgm:prSet/>
      <dgm:spPr/>
      <dgm:t>
        <a:bodyPr/>
        <a:lstStyle/>
        <a:p>
          <a:endParaRPr lang="ru-RU"/>
        </a:p>
      </dgm:t>
    </dgm:pt>
    <dgm:pt modelId="{073CF563-2F3D-4E82-98E7-F8F34AE109C3}" type="sibTrans" cxnId="{E1069A45-4E34-4EE6-A292-5723ADAC84D6}">
      <dgm:prSet/>
      <dgm:spPr/>
      <dgm:t>
        <a:bodyPr/>
        <a:lstStyle/>
        <a:p>
          <a:endParaRPr lang="ru-RU"/>
        </a:p>
      </dgm:t>
    </dgm:pt>
    <dgm:pt modelId="{220F47C3-CC75-4019-9EF5-294507D3B25E}">
      <dgm:prSet phldrT="[Текст]" custT="1"/>
      <dgm:spPr/>
      <dgm:t>
        <a:bodyPr/>
        <a:lstStyle/>
        <a:p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1441A0F-6588-4145-BB40-AD220D049FCC}" type="parTrans" cxnId="{1B7889B7-5D32-448E-8CB2-AA5462D477D1}">
      <dgm:prSet/>
      <dgm:spPr/>
      <dgm:t>
        <a:bodyPr/>
        <a:lstStyle/>
        <a:p>
          <a:endParaRPr lang="ru-RU"/>
        </a:p>
      </dgm:t>
    </dgm:pt>
    <dgm:pt modelId="{09ACCEA8-EF92-47E1-8DDB-DAD3EC031767}" type="sibTrans" cxnId="{1B7889B7-5D32-448E-8CB2-AA5462D477D1}">
      <dgm:prSet/>
      <dgm:spPr/>
      <dgm:t>
        <a:bodyPr/>
        <a:lstStyle/>
        <a:p>
          <a:endParaRPr lang="ru-RU"/>
        </a:p>
      </dgm:t>
    </dgm:pt>
    <dgm:pt modelId="{0327FF1E-2625-450B-9209-8BBB17547A04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 целях поддержки и развития малого и среднего предпринимательства и развития приоритетных направлений деятельности в этой области 145 тысяч  рублей </a:t>
          </a:r>
          <a:endParaRPr lang="ru-RU" sz="1800" b="1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B8D6AB7-ADCA-4D24-931F-44B45DE15C27}" type="parTrans" cxnId="{8FBB6069-2FD2-4A78-8A7A-0487397096B5}">
      <dgm:prSet/>
      <dgm:spPr/>
      <dgm:t>
        <a:bodyPr/>
        <a:lstStyle/>
        <a:p>
          <a:endParaRPr lang="ru-RU"/>
        </a:p>
      </dgm:t>
    </dgm:pt>
    <dgm:pt modelId="{BE83FD02-7010-4327-B416-83334F366808}" type="sibTrans" cxnId="{8FBB6069-2FD2-4A78-8A7A-0487397096B5}">
      <dgm:prSet/>
      <dgm:spPr/>
      <dgm:t>
        <a:bodyPr/>
        <a:lstStyle/>
        <a:p>
          <a:endParaRPr lang="ru-RU"/>
        </a:p>
      </dgm:t>
    </dgm:pt>
    <dgm:pt modelId="{91BB278E-2B2A-4642-8798-F55EAFB68C93}">
      <dgm:prSet custT="1"/>
      <dgm:spPr/>
      <dgm:t>
        <a:bodyPr/>
        <a:lstStyle/>
        <a:p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E9321C9-3A42-4E58-B5C8-F1F96D218617}" type="parTrans" cxnId="{F3B4A278-5B12-471E-AFF5-97E474A408E6}">
      <dgm:prSet/>
      <dgm:spPr/>
      <dgm:t>
        <a:bodyPr/>
        <a:lstStyle/>
        <a:p>
          <a:endParaRPr lang="ru-RU"/>
        </a:p>
      </dgm:t>
    </dgm:pt>
    <dgm:pt modelId="{8859C30B-A9D4-492C-8787-988DE88EE1CB}" type="sibTrans" cxnId="{F3B4A278-5B12-471E-AFF5-97E474A408E6}">
      <dgm:prSet/>
      <dgm:spPr/>
      <dgm:t>
        <a:bodyPr/>
        <a:lstStyle/>
        <a:p>
          <a:endParaRPr lang="ru-RU"/>
        </a:p>
      </dgm:t>
    </dgm:pt>
    <dgm:pt modelId="{D7D06544-8FAA-4512-B8DD-8BCFBEFEB098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Югорскому оператору на долевое финансовое обеспечение проведения капитального ремонта общего имущества в многоквартирных домах 166 тысяч 635 рублей</a:t>
          </a:r>
          <a:endParaRPr lang="ru-RU" sz="1800" b="1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699E065-6C80-48EF-B149-DEA9266419C7}" type="parTrans" cxnId="{426BB6EC-3418-4843-8DB6-654E83E6AD1E}">
      <dgm:prSet/>
      <dgm:spPr/>
      <dgm:t>
        <a:bodyPr/>
        <a:lstStyle/>
        <a:p>
          <a:endParaRPr lang="ru-RU"/>
        </a:p>
      </dgm:t>
    </dgm:pt>
    <dgm:pt modelId="{FA3FB923-1C50-45A4-B3CD-1071C9C0B56F}" type="sibTrans" cxnId="{426BB6EC-3418-4843-8DB6-654E83E6AD1E}">
      <dgm:prSet/>
      <dgm:spPr/>
      <dgm:t>
        <a:bodyPr/>
        <a:lstStyle/>
        <a:p>
          <a:endParaRPr lang="ru-RU"/>
        </a:p>
      </dgm:t>
    </dgm:pt>
    <dgm:pt modelId="{26502A59-7E26-4C1B-A808-1C944F7A5F62}">
      <dgm:prSet custT="1"/>
      <dgm:spPr/>
      <dgm:t>
        <a:bodyPr/>
        <a:lstStyle/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805A174-B885-495D-ABE4-7AB750C5579B}" type="parTrans" cxnId="{77011A8B-EE8B-4C29-9611-434A463B8B9B}">
      <dgm:prSet/>
      <dgm:spPr/>
      <dgm:t>
        <a:bodyPr/>
        <a:lstStyle/>
        <a:p>
          <a:endParaRPr lang="ru-RU"/>
        </a:p>
      </dgm:t>
    </dgm:pt>
    <dgm:pt modelId="{BB2CCBE2-CC4C-4259-945B-4DF712B590B3}" type="sibTrans" cxnId="{77011A8B-EE8B-4C29-9611-434A463B8B9B}">
      <dgm:prSet/>
      <dgm:spPr/>
      <dgm:t>
        <a:bodyPr/>
        <a:lstStyle/>
        <a:p>
          <a:endParaRPr lang="ru-RU"/>
        </a:p>
      </dgm:t>
    </dgm:pt>
    <dgm:pt modelId="{2049A088-B1DD-434A-85F0-D9390056E7C5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на капитальный ремонт систем теплоснабжения, водоснабжения и водоотведения для подготовки к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осенне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– зимнему периоду в городе Покачи 7 миллионов 092 тысяч </a:t>
          </a:r>
          <a:r>
            <a:rPr lang="ru-RU" sz="1800" smtClean="0">
              <a:latin typeface="Times New Roman" pitchFamily="18" charset="0"/>
              <a:cs typeface="Times New Roman" pitchFamily="18" charset="0"/>
            </a:rPr>
            <a:t>762 рубля</a:t>
          </a:r>
          <a:endParaRPr lang="ru-RU" sz="1800" b="1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C888078-E903-454B-B01B-4A96BF483D7B}" type="parTrans" cxnId="{4E8979F0-3A98-4611-985D-2C5AD86B1766}">
      <dgm:prSet/>
      <dgm:spPr/>
      <dgm:t>
        <a:bodyPr/>
        <a:lstStyle/>
        <a:p>
          <a:endParaRPr lang="ru-RU"/>
        </a:p>
      </dgm:t>
    </dgm:pt>
    <dgm:pt modelId="{47C12C0B-DD41-4959-86AF-33967FFAA29D}" type="sibTrans" cxnId="{4E8979F0-3A98-4611-985D-2C5AD86B1766}">
      <dgm:prSet/>
      <dgm:spPr/>
      <dgm:t>
        <a:bodyPr/>
        <a:lstStyle/>
        <a:p>
          <a:endParaRPr lang="ru-RU"/>
        </a:p>
      </dgm:t>
    </dgm:pt>
    <dgm:pt modelId="{6EC63A17-0910-494B-AAB6-45FDF9C6FF59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на возмещение расходов специализированной службе по вопросам похоронного дела при оказании ритуальных услуг на территории города Покачи 647 тысяч 800 рублей 96 копеек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F280EE4-AE70-4EBD-A4A5-AE9CDF473093}" type="parTrans" cxnId="{A31BFD3A-6762-4128-B6A3-EAAED3B69A1E}">
      <dgm:prSet/>
      <dgm:spPr/>
      <dgm:t>
        <a:bodyPr/>
        <a:lstStyle/>
        <a:p>
          <a:endParaRPr lang="ru-RU"/>
        </a:p>
      </dgm:t>
    </dgm:pt>
    <dgm:pt modelId="{8AAEF7C8-C3E5-4862-BA78-A84E55C7FF11}" type="sibTrans" cxnId="{A31BFD3A-6762-4128-B6A3-EAAED3B69A1E}">
      <dgm:prSet/>
      <dgm:spPr/>
      <dgm:t>
        <a:bodyPr/>
        <a:lstStyle/>
        <a:p>
          <a:endParaRPr lang="ru-RU"/>
        </a:p>
      </dgm:t>
    </dgm:pt>
    <dgm:pt modelId="{1AB33F86-7B70-4D71-88AD-A58009DE0E20}">
      <dgm:prSet custT="1"/>
      <dgm:spPr/>
      <dgm:t>
        <a:bodyPr/>
        <a:lstStyle/>
        <a:p>
          <a:endParaRPr lang="ru-RU" sz="18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5D0D430-DFDD-4775-9622-1233C40DD0F0}" type="parTrans" cxnId="{E6FD4326-350D-4E30-BA51-5838383DCCCF}">
      <dgm:prSet/>
      <dgm:spPr/>
      <dgm:t>
        <a:bodyPr/>
        <a:lstStyle/>
        <a:p>
          <a:endParaRPr lang="ru-RU"/>
        </a:p>
      </dgm:t>
    </dgm:pt>
    <dgm:pt modelId="{B19F2086-A707-4136-B578-94A678D86C28}" type="sibTrans" cxnId="{E6FD4326-350D-4E30-BA51-5838383DCCCF}">
      <dgm:prSet/>
      <dgm:spPr/>
      <dgm:t>
        <a:bodyPr/>
        <a:lstStyle/>
        <a:p>
          <a:endParaRPr lang="ru-RU"/>
        </a:p>
      </dgm:t>
    </dgm:pt>
    <dgm:pt modelId="{17E6529D-AE6F-4C8B-93F0-8D0D8FF3AFD7}">
      <dgm:prSet custT="1"/>
      <dgm:spPr/>
      <dgm:t>
        <a:bodyPr/>
        <a:lstStyle/>
        <a:p>
          <a:endParaRPr lang="ru-RU" sz="1800" b="1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385FC71-842E-485F-888B-1720FCE83FF0}" type="parTrans" cxnId="{9567884A-B322-4002-A908-55CF03E74E03}">
      <dgm:prSet/>
      <dgm:spPr/>
      <dgm:t>
        <a:bodyPr/>
        <a:lstStyle/>
        <a:p>
          <a:endParaRPr lang="ru-RU"/>
        </a:p>
      </dgm:t>
    </dgm:pt>
    <dgm:pt modelId="{ED5104FE-043A-4639-82E5-2F564B78E43E}" type="sibTrans" cxnId="{9567884A-B322-4002-A908-55CF03E74E03}">
      <dgm:prSet/>
      <dgm:spPr/>
      <dgm:t>
        <a:bodyPr/>
        <a:lstStyle/>
        <a:p>
          <a:endParaRPr lang="ru-RU"/>
        </a:p>
      </dgm:t>
    </dgm:pt>
    <dgm:pt modelId="{BD33A557-28E6-480A-8A44-AE71A0498DBC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на возмещение недополученных доходов в связи  с оказанием услуг по водоснабжению и водоотведению  5 миллионов 738 тысяч 022 рубля 71 копейка </a:t>
          </a:r>
          <a:endParaRPr lang="ru-RU" sz="18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586DDF7-2752-4117-8DA9-C29272F3D150}" type="parTrans" cxnId="{41AC5C5B-4163-42CB-8F83-D166A509FB2A}">
      <dgm:prSet/>
      <dgm:spPr/>
      <dgm:t>
        <a:bodyPr/>
        <a:lstStyle/>
        <a:p>
          <a:endParaRPr lang="ru-RU"/>
        </a:p>
      </dgm:t>
    </dgm:pt>
    <dgm:pt modelId="{1CB6922A-FED7-4B35-A286-AA9FE32DFF73}" type="sibTrans" cxnId="{41AC5C5B-4163-42CB-8F83-D166A509FB2A}">
      <dgm:prSet/>
      <dgm:spPr/>
      <dgm:t>
        <a:bodyPr/>
        <a:lstStyle/>
        <a:p>
          <a:endParaRPr lang="ru-RU"/>
        </a:p>
      </dgm:t>
    </dgm:pt>
    <dgm:pt modelId="{5EB0C6A9-3954-4646-9CEC-DF2C8EC36D34}" type="pres">
      <dgm:prSet presAssocID="{CEA090F9-D29B-41C0-8CEE-42BB40C5495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EBE554-3567-40B2-A155-6A24F16B779D}" type="pres">
      <dgm:prSet presAssocID="{A623E807-40CA-4AE9-8990-3D514C6F3767}" presName="composite" presStyleCnt="0"/>
      <dgm:spPr/>
    </dgm:pt>
    <dgm:pt modelId="{FE127FE7-AA68-46E5-9744-187D02BBBCE6}" type="pres">
      <dgm:prSet presAssocID="{A623E807-40CA-4AE9-8990-3D514C6F3767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378E3B-42D3-4D63-8787-2799C01B2014}" type="pres">
      <dgm:prSet presAssocID="{A623E807-40CA-4AE9-8990-3D514C6F3767}" presName="descendantText" presStyleLbl="alignAcc1" presStyleIdx="0" presStyleCnt="7" custScaleX="99951" custScaleY="121965" custLinFactNeighborX="8385" custLinFactNeighborY="6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81B805-9DD0-4299-AEC7-6263B428F03B}" type="pres">
      <dgm:prSet presAssocID="{240B1704-BC48-4766-B4D9-552A9A2E099F}" presName="sp" presStyleCnt="0"/>
      <dgm:spPr/>
    </dgm:pt>
    <dgm:pt modelId="{4292DC4B-D8B6-46D6-BE8F-D38F1A55A3BD}" type="pres">
      <dgm:prSet presAssocID="{1A8174ED-CF85-4DCE-BC63-E89BC205BF86}" presName="composite" presStyleCnt="0"/>
      <dgm:spPr/>
    </dgm:pt>
    <dgm:pt modelId="{86D89C69-7151-49DD-9072-4C3D29E55987}" type="pres">
      <dgm:prSet presAssocID="{1A8174ED-CF85-4DCE-BC63-E89BC205BF86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26156E-F909-4638-BC87-D05BCF522D1B}" type="pres">
      <dgm:prSet presAssocID="{1A8174ED-CF85-4DCE-BC63-E89BC205BF86}" presName="descendantText" presStyleLbl="alignAcc1" presStyleIdx="1" presStyleCnt="7" custScaleY="127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21AF2-EFC1-4822-9F3D-A55C41EE120D}" type="pres">
      <dgm:prSet presAssocID="{CE2CD41D-6D0E-4175-AF4F-F54996051399}" presName="sp" presStyleCnt="0"/>
      <dgm:spPr/>
    </dgm:pt>
    <dgm:pt modelId="{3F1772F0-E02F-4D76-8481-310CF84119E9}" type="pres">
      <dgm:prSet presAssocID="{220F47C3-CC75-4019-9EF5-294507D3B25E}" presName="composite" presStyleCnt="0"/>
      <dgm:spPr/>
    </dgm:pt>
    <dgm:pt modelId="{20CCEDFD-A09E-48EB-B1B8-CA3DE44B7EE7}" type="pres">
      <dgm:prSet presAssocID="{220F47C3-CC75-4019-9EF5-294507D3B25E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BAB7A-E1A9-487B-9942-8EC561C2B90D}" type="pres">
      <dgm:prSet presAssocID="{220F47C3-CC75-4019-9EF5-294507D3B25E}" presName="descendantText" presStyleLbl="alignAcc1" presStyleIdx="2" presStyleCnt="7" custScaleY="138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14F0FC-971F-40A9-A4BF-A0504072F52B}" type="pres">
      <dgm:prSet presAssocID="{09ACCEA8-EF92-47E1-8DDB-DAD3EC031767}" presName="sp" presStyleCnt="0"/>
      <dgm:spPr/>
    </dgm:pt>
    <dgm:pt modelId="{100BB627-E4BE-4F9D-A11C-AE0DD024C251}" type="pres">
      <dgm:prSet presAssocID="{91BB278E-2B2A-4642-8798-F55EAFB68C93}" presName="composite" presStyleCnt="0"/>
      <dgm:spPr/>
    </dgm:pt>
    <dgm:pt modelId="{3085A2A6-1D4B-4D8E-B0B4-0DD6E487175C}" type="pres">
      <dgm:prSet presAssocID="{91BB278E-2B2A-4642-8798-F55EAFB68C93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77DAFD-0F0E-41BE-87D3-EEB228092DBF}" type="pres">
      <dgm:prSet presAssocID="{91BB278E-2B2A-4642-8798-F55EAFB68C93}" presName="descendantText" presStyleLbl="alignAcc1" presStyleIdx="3" presStyleCnt="7" custScaleY="1429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44DC7-EBDA-45F9-8CA0-9352FCE22047}" type="pres">
      <dgm:prSet presAssocID="{8859C30B-A9D4-492C-8787-988DE88EE1CB}" presName="sp" presStyleCnt="0"/>
      <dgm:spPr/>
    </dgm:pt>
    <dgm:pt modelId="{2335CD19-2CB2-4AB9-B0D1-B9A54D061495}" type="pres">
      <dgm:prSet presAssocID="{26502A59-7E26-4C1B-A808-1C944F7A5F62}" presName="composite" presStyleCnt="0"/>
      <dgm:spPr/>
    </dgm:pt>
    <dgm:pt modelId="{01808D13-1723-4525-9EE9-41B6A8473416}" type="pres">
      <dgm:prSet presAssocID="{26502A59-7E26-4C1B-A808-1C944F7A5F62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2A42CD-88D4-46C1-A499-E26929D3AF5D}" type="pres">
      <dgm:prSet presAssocID="{26502A59-7E26-4C1B-A808-1C944F7A5F62}" presName="descendantText" presStyleLbl="alignAcc1" presStyleIdx="4" presStyleCnt="7" custScaleY="135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AEF53-84F1-49C0-83C2-67C99415D6BB}" type="pres">
      <dgm:prSet presAssocID="{BB2CCBE2-CC4C-4259-945B-4DF712B590B3}" presName="sp" presStyleCnt="0"/>
      <dgm:spPr/>
    </dgm:pt>
    <dgm:pt modelId="{9766DADE-7A2F-4D45-B4D3-67531A4C90DD}" type="pres">
      <dgm:prSet presAssocID="{17E6529D-AE6F-4C8B-93F0-8D0D8FF3AFD7}" presName="composite" presStyleCnt="0"/>
      <dgm:spPr/>
    </dgm:pt>
    <dgm:pt modelId="{E528A15A-A162-42D9-BDDE-68DCA51D0D98}" type="pres">
      <dgm:prSet presAssocID="{17E6529D-AE6F-4C8B-93F0-8D0D8FF3AFD7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A10EA-375B-4958-8B8D-F15D6D68D185}" type="pres">
      <dgm:prSet presAssocID="{17E6529D-AE6F-4C8B-93F0-8D0D8FF3AFD7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F6A691-2A49-4679-83FE-290C9637A385}" type="pres">
      <dgm:prSet presAssocID="{ED5104FE-043A-4639-82E5-2F564B78E43E}" presName="sp" presStyleCnt="0"/>
      <dgm:spPr/>
    </dgm:pt>
    <dgm:pt modelId="{0CCFF185-BE09-46F7-A02F-C80AB8240F1A}" type="pres">
      <dgm:prSet presAssocID="{1AB33F86-7B70-4D71-88AD-A58009DE0E20}" presName="composite" presStyleCnt="0"/>
      <dgm:spPr/>
    </dgm:pt>
    <dgm:pt modelId="{322F2DBB-C029-4A67-B2FE-9B013D1F8567}" type="pres">
      <dgm:prSet presAssocID="{1AB33F86-7B70-4D71-88AD-A58009DE0E20}" presName="parentText" presStyleLbl="alignNode1" presStyleIdx="6" presStyleCnt="7" custLinFactNeighborX="39" custLinFactNeighborY="-190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B22B9E-90E4-433F-B781-B0C967CD9718}" type="pres">
      <dgm:prSet presAssocID="{1AB33F86-7B70-4D71-88AD-A58009DE0E20}" presName="descendantText" presStyleLbl="alignAcc1" presStyleIdx="6" presStyleCnt="7" custScaleY="140258" custLinFactNeighborX="188" custLinFactNeighborY="-20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AFE0C3-C196-43AB-AB56-875D6402555A}" srcId="{CEA090F9-D29B-41C0-8CEE-42BB40C5495D}" destId="{A623E807-40CA-4AE9-8990-3D514C6F3767}" srcOrd="0" destOrd="0" parTransId="{3DCD23E1-88BC-4B42-80FC-DF483533065B}" sibTransId="{240B1704-BC48-4766-B4D9-552A9A2E099F}"/>
    <dgm:cxn modelId="{E6FD4326-350D-4E30-BA51-5838383DCCCF}" srcId="{CEA090F9-D29B-41C0-8CEE-42BB40C5495D}" destId="{1AB33F86-7B70-4D71-88AD-A58009DE0E20}" srcOrd="6" destOrd="0" parTransId="{A5D0D430-DFDD-4775-9622-1233C40DD0F0}" sibTransId="{B19F2086-A707-4136-B578-94A678D86C28}"/>
    <dgm:cxn modelId="{CC16E50F-B37E-4CE6-8BDD-6B997A1B6327}" type="presOf" srcId="{26502A59-7E26-4C1B-A808-1C944F7A5F62}" destId="{01808D13-1723-4525-9EE9-41B6A8473416}" srcOrd="0" destOrd="0" presId="urn:microsoft.com/office/officeart/2005/8/layout/chevron2"/>
    <dgm:cxn modelId="{9567884A-B322-4002-A908-55CF03E74E03}" srcId="{CEA090F9-D29B-41C0-8CEE-42BB40C5495D}" destId="{17E6529D-AE6F-4C8B-93F0-8D0D8FF3AFD7}" srcOrd="5" destOrd="0" parTransId="{7385FC71-842E-485F-888B-1720FCE83FF0}" sibTransId="{ED5104FE-043A-4639-82E5-2F564B78E43E}"/>
    <dgm:cxn modelId="{1B7889B7-5D32-448E-8CB2-AA5462D477D1}" srcId="{CEA090F9-D29B-41C0-8CEE-42BB40C5495D}" destId="{220F47C3-CC75-4019-9EF5-294507D3B25E}" srcOrd="2" destOrd="0" parTransId="{21441A0F-6588-4145-BB40-AD220D049FCC}" sibTransId="{09ACCEA8-EF92-47E1-8DDB-DAD3EC031767}"/>
    <dgm:cxn modelId="{1F2D91CF-C513-4E99-8886-DF1EB495E997}" type="presOf" srcId="{A623E807-40CA-4AE9-8990-3D514C6F3767}" destId="{FE127FE7-AA68-46E5-9744-187D02BBBCE6}" srcOrd="0" destOrd="0" presId="urn:microsoft.com/office/officeart/2005/8/layout/chevron2"/>
    <dgm:cxn modelId="{564538C5-0541-4AA5-BC36-0C636A4111A1}" type="presOf" srcId="{6EC63A17-0910-494B-AAB6-45FDF9C6FF59}" destId="{15B22B9E-90E4-433F-B781-B0C967CD9718}" srcOrd="0" destOrd="0" presId="urn:microsoft.com/office/officeart/2005/8/layout/chevron2"/>
    <dgm:cxn modelId="{4E8979F0-3A98-4611-985D-2C5AD86B1766}" srcId="{26502A59-7E26-4C1B-A808-1C944F7A5F62}" destId="{2049A088-B1DD-434A-85F0-D9390056E7C5}" srcOrd="0" destOrd="0" parTransId="{DC888078-E903-454B-B01B-4A96BF483D7B}" sibTransId="{47C12C0B-DD41-4959-86AF-33967FFAA29D}"/>
    <dgm:cxn modelId="{771C2B0D-C6F7-49A8-9269-706A34D3AE30}" type="presOf" srcId="{77BF85BC-717E-40EE-B6B2-0C8B243DABE5}" destId="{51378E3B-42D3-4D63-8787-2799C01B2014}" srcOrd="0" destOrd="0" presId="urn:microsoft.com/office/officeart/2005/8/layout/chevron2"/>
    <dgm:cxn modelId="{F48BB2A3-5B6C-43EE-AC9A-989811AD8813}" type="presOf" srcId="{1A8174ED-CF85-4DCE-BC63-E89BC205BF86}" destId="{86D89C69-7151-49DD-9072-4C3D29E55987}" srcOrd="0" destOrd="0" presId="urn:microsoft.com/office/officeart/2005/8/layout/chevron2"/>
    <dgm:cxn modelId="{426BB6EC-3418-4843-8DB6-654E83E6AD1E}" srcId="{91BB278E-2B2A-4642-8798-F55EAFB68C93}" destId="{D7D06544-8FAA-4512-B8DD-8BCFBEFEB098}" srcOrd="0" destOrd="0" parTransId="{B699E065-6C80-48EF-B149-DEA9266419C7}" sibTransId="{FA3FB923-1C50-45A4-B3CD-1071C9C0B56F}"/>
    <dgm:cxn modelId="{0DE8C99A-EDA2-4444-B851-132470AC319D}" type="presOf" srcId="{9F527CBB-E0D1-4CDA-8473-D4E6967B3995}" destId="{8526156E-F909-4638-BC87-D05BCF522D1B}" srcOrd="0" destOrd="0" presId="urn:microsoft.com/office/officeart/2005/8/layout/chevron2"/>
    <dgm:cxn modelId="{41AC5C5B-4163-42CB-8F83-D166A509FB2A}" srcId="{17E6529D-AE6F-4C8B-93F0-8D0D8FF3AFD7}" destId="{BD33A557-28E6-480A-8A44-AE71A0498DBC}" srcOrd="0" destOrd="0" parTransId="{8586DDF7-2752-4117-8DA9-C29272F3D150}" sibTransId="{1CB6922A-FED7-4B35-A286-AA9FE32DFF73}"/>
    <dgm:cxn modelId="{F3B4A278-5B12-471E-AFF5-97E474A408E6}" srcId="{CEA090F9-D29B-41C0-8CEE-42BB40C5495D}" destId="{91BB278E-2B2A-4642-8798-F55EAFB68C93}" srcOrd="3" destOrd="0" parTransId="{FE9321C9-3A42-4E58-B5C8-F1F96D218617}" sibTransId="{8859C30B-A9D4-492C-8787-988DE88EE1CB}"/>
    <dgm:cxn modelId="{064B0D79-293D-4F39-A65E-AEBA974FC233}" type="presOf" srcId="{220F47C3-CC75-4019-9EF5-294507D3B25E}" destId="{20CCEDFD-A09E-48EB-B1B8-CA3DE44B7EE7}" srcOrd="0" destOrd="0" presId="urn:microsoft.com/office/officeart/2005/8/layout/chevron2"/>
    <dgm:cxn modelId="{41BF4F84-E849-4DB2-8326-8078E21AC005}" type="presOf" srcId="{D7D06544-8FAA-4512-B8DD-8BCFBEFEB098}" destId="{2E77DAFD-0F0E-41BE-87D3-EEB228092DBF}" srcOrd="0" destOrd="0" presId="urn:microsoft.com/office/officeart/2005/8/layout/chevron2"/>
    <dgm:cxn modelId="{A31BFD3A-6762-4128-B6A3-EAAED3B69A1E}" srcId="{1AB33F86-7B70-4D71-88AD-A58009DE0E20}" destId="{6EC63A17-0910-494B-AAB6-45FDF9C6FF59}" srcOrd="0" destOrd="0" parTransId="{3F280EE4-AE70-4EBD-A4A5-AE9CDF473093}" sibTransId="{8AAEF7C8-C3E5-4862-BA78-A84E55C7FF11}"/>
    <dgm:cxn modelId="{A4521581-3535-415B-A849-EC41AB04AE03}" srcId="{A623E807-40CA-4AE9-8990-3D514C6F3767}" destId="{77BF85BC-717E-40EE-B6B2-0C8B243DABE5}" srcOrd="0" destOrd="0" parTransId="{78FA5476-9AA8-4E2B-9F73-F989A0498D17}" sibTransId="{C3A314BC-EA6A-4E6B-ABF1-E183E37DA90F}"/>
    <dgm:cxn modelId="{E1069A45-4E34-4EE6-A292-5723ADAC84D6}" srcId="{1A8174ED-CF85-4DCE-BC63-E89BC205BF86}" destId="{9F527CBB-E0D1-4CDA-8473-D4E6967B3995}" srcOrd="0" destOrd="0" parTransId="{90DB4183-AACC-4EF9-A84E-9A62049869C6}" sibTransId="{073CF563-2F3D-4E82-98E7-F8F34AE109C3}"/>
    <dgm:cxn modelId="{77011A8B-EE8B-4C29-9611-434A463B8B9B}" srcId="{CEA090F9-D29B-41C0-8CEE-42BB40C5495D}" destId="{26502A59-7E26-4C1B-A808-1C944F7A5F62}" srcOrd="4" destOrd="0" parTransId="{D805A174-B885-495D-ABE4-7AB750C5579B}" sibTransId="{BB2CCBE2-CC4C-4259-945B-4DF712B590B3}"/>
    <dgm:cxn modelId="{780060E3-094D-471C-A821-77D44AA39F4F}" type="presOf" srcId="{17E6529D-AE6F-4C8B-93F0-8D0D8FF3AFD7}" destId="{E528A15A-A162-42D9-BDDE-68DCA51D0D98}" srcOrd="0" destOrd="0" presId="urn:microsoft.com/office/officeart/2005/8/layout/chevron2"/>
    <dgm:cxn modelId="{74AE51DB-EDE4-44E6-A837-33D592B07568}" type="presOf" srcId="{1AB33F86-7B70-4D71-88AD-A58009DE0E20}" destId="{322F2DBB-C029-4A67-B2FE-9B013D1F8567}" srcOrd="0" destOrd="0" presId="urn:microsoft.com/office/officeart/2005/8/layout/chevron2"/>
    <dgm:cxn modelId="{CC762F65-B5B3-4E1B-9E60-E94EE17934DB}" type="presOf" srcId="{2049A088-B1DD-434A-85F0-D9390056E7C5}" destId="{2A2A42CD-88D4-46C1-A499-E26929D3AF5D}" srcOrd="0" destOrd="0" presId="urn:microsoft.com/office/officeart/2005/8/layout/chevron2"/>
    <dgm:cxn modelId="{CE201604-944E-49C7-8134-C3A26194972D}" type="presOf" srcId="{CEA090F9-D29B-41C0-8CEE-42BB40C5495D}" destId="{5EB0C6A9-3954-4646-9CEC-DF2C8EC36D34}" srcOrd="0" destOrd="0" presId="urn:microsoft.com/office/officeart/2005/8/layout/chevron2"/>
    <dgm:cxn modelId="{EFB2D5B2-7F7A-4C96-80A3-C651FB61A4FA}" type="presOf" srcId="{BD33A557-28E6-480A-8A44-AE71A0498DBC}" destId="{C3BA10EA-375B-4958-8B8D-F15D6D68D185}" srcOrd="0" destOrd="0" presId="urn:microsoft.com/office/officeart/2005/8/layout/chevron2"/>
    <dgm:cxn modelId="{0A8BCA3C-4713-4927-A99B-466DAD144BE5}" srcId="{CEA090F9-D29B-41C0-8CEE-42BB40C5495D}" destId="{1A8174ED-CF85-4DCE-BC63-E89BC205BF86}" srcOrd="1" destOrd="0" parTransId="{976640AD-F8D8-42A2-9962-F97CA8A787E0}" sibTransId="{CE2CD41D-6D0E-4175-AF4F-F54996051399}"/>
    <dgm:cxn modelId="{E59A0721-99CC-400C-8EA2-0F3A4B6DEEA4}" type="presOf" srcId="{91BB278E-2B2A-4642-8798-F55EAFB68C93}" destId="{3085A2A6-1D4B-4D8E-B0B4-0DD6E487175C}" srcOrd="0" destOrd="0" presId="urn:microsoft.com/office/officeart/2005/8/layout/chevron2"/>
    <dgm:cxn modelId="{8FBB6069-2FD2-4A78-8A7A-0487397096B5}" srcId="{220F47C3-CC75-4019-9EF5-294507D3B25E}" destId="{0327FF1E-2625-450B-9209-8BBB17547A04}" srcOrd="0" destOrd="0" parTransId="{0B8D6AB7-ADCA-4D24-931F-44B45DE15C27}" sibTransId="{BE83FD02-7010-4327-B416-83334F366808}"/>
    <dgm:cxn modelId="{3037AED7-537C-457F-9F90-7F17DF992BA2}" type="presOf" srcId="{0327FF1E-2625-450B-9209-8BBB17547A04}" destId="{CC0BAB7A-E1A9-487B-9942-8EC561C2B90D}" srcOrd="0" destOrd="0" presId="urn:microsoft.com/office/officeart/2005/8/layout/chevron2"/>
    <dgm:cxn modelId="{28FC2E66-CF79-4119-9EF6-DCFF6381D9E5}" type="presParOf" srcId="{5EB0C6A9-3954-4646-9CEC-DF2C8EC36D34}" destId="{B8EBE554-3567-40B2-A155-6A24F16B779D}" srcOrd="0" destOrd="0" presId="urn:microsoft.com/office/officeart/2005/8/layout/chevron2"/>
    <dgm:cxn modelId="{FF8728BD-509C-4C5B-BD50-3A3E649C8A8C}" type="presParOf" srcId="{B8EBE554-3567-40B2-A155-6A24F16B779D}" destId="{FE127FE7-AA68-46E5-9744-187D02BBBCE6}" srcOrd="0" destOrd="0" presId="urn:microsoft.com/office/officeart/2005/8/layout/chevron2"/>
    <dgm:cxn modelId="{1CCB8EEA-C1DC-441F-8DC3-EE97B32FBF86}" type="presParOf" srcId="{B8EBE554-3567-40B2-A155-6A24F16B779D}" destId="{51378E3B-42D3-4D63-8787-2799C01B2014}" srcOrd="1" destOrd="0" presId="urn:microsoft.com/office/officeart/2005/8/layout/chevron2"/>
    <dgm:cxn modelId="{9AB90E16-F6BA-4358-BA0E-76C8002A3DF6}" type="presParOf" srcId="{5EB0C6A9-3954-4646-9CEC-DF2C8EC36D34}" destId="{BB81B805-9DD0-4299-AEC7-6263B428F03B}" srcOrd="1" destOrd="0" presId="urn:microsoft.com/office/officeart/2005/8/layout/chevron2"/>
    <dgm:cxn modelId="{9DF269A9-9768-4F39-9E6B-FC7E077F37F7}" type="presParOf" srcId="{5EB0C6A9-3954-4646-9CEC-DF2C8EC36D34}" destId="{4292DC4B-D8B6-46D6-BE8F-D38F1A55A3BD}" srcOrd="2" destOrd="0" presId="urn:microsoft.com/office/officeart/2005/8/layout/chevron2"/>
    <dgm:cxn modelId="{47BE01CA-194B-4986-AE80-A1A935FECB7E}" type="presParOf" srcId="{4292DC4B-D8B6-46D6-BE8F-D38F1A55A3BD}" destId="{86D89C69-7151-49DD-9072-4C3D29E55987}" srcOrd="0" destOrd="0" presId="urn:microsoft.com/office/officeart/2005/8/layout/chevron2"/>
    <dgm:cxn modelId="{858C3B3D-6E23-42E0-A3E3-2E6C0442A163}" type="presParOf" srcId="{4292DC4B-D8B6-46D6-BE8F-D38F1A55A3BD}" destId="{8526156E-F909-4638-BC87-D05BCF522D1B}" srcOrd="1" destOrd="0" presId="urn:microsoft.com/office/officeart/2005/8/layout/chevron2"/>
    <dgm:cxn modelId="{C902FCA3-EB0F-4DE8-86EA-02B5A0B09C43}" type="presParOf" srcId="{5EB0C6A9-3954-4646-9CEC-DF2C8EC36D34}" destId="{32B21AF2-EFC1-4822-9F3D-A55C41EE120D}" srcOrd="3" destOrd="0" presId="urn:microsoft.com/office/officeart/2005/8/layout/chevron2"/>
    <dgm:cxn modelId="{FDAE9DA6-424F-4931-840C-CCC0C75A9A97}" type="presParOf" srcId="{5EB0C6A9-3954-4646-9CEC-DF2C8EC36D34}" destId="{3F1772F0-E02F-4D76-8481-310CF84119E9}" srcOrd="4" destOrd="0" presId="urn:microsoft.com/office/officeart/2005/8/layout/chevron2"/>
    <dgm:cxn modelId="{419046E5-9337-4EDE-90BC-0D4818FAEC31}" type="presParOf" srcId="{3F1772F0-E02F-4D76-8481-310CF84119E9}" destId="{20CCEDFD-A09E-48EB-B1B8-CA3DE44B7EE7}" srcOrd="0" destOrd="0" presId="urn:microsoft.com/office/officeart/2005/8/layout/chevron2"/>
    <dgm:cxn modelId="{42C55978-5D7D-4DEB-9BD7-4044A181A1D6}" type="presParOf" srcId="{3F1772F0-E02F-4D76-8481-310CF84119E9}" destId="{CC0BAB7A-E1A9-487B-9942-8EC561C2B90D}" srcOrd="1" destOrd="0" presId="urn:microsoft.com/office/officeart/2005/8/layout/chevron2"/>
    <dgm:cxn modelId="{4F60B926-4A3C-4267-880E-6E94DF258BBA}" type="presParOf" srcId="{5EB0C6A9-3954-4646-9CEC-DF2C8EC36D34}" destId="{9614F0FC-971F-40A9-A4BF-A0504072F52B}" srcOrd="5" destOrd="0" presId="urn:microsoft.com/office/officeart/2005/8/layout/chevron2"/>
    <dgm:cxn modelId="{A6F56847-4703-4460-A012-40A500D400D9}" type="presParOf" srcId="{5EB0C6A9-3954-4646-9CEC-DF2C8EC36D34}" destId="{100BB627-E4BE-4F9D-A11C-AE0DD024C251}" srcOrd="6" destOrd="0" presId="urn:microsoft.com/office/officeart/2005/8/layout/chevron2"/>
    <dgm:cxn modelId="{74C3DC95-9FF9-444C-964C-60C014FFF27F}" type="presParOf" srcId="{100BB627-E4BE-4F9D-A11C-AE0DD024C251}" destId="{3085A2A6-1D4B-4D8E-B0B4-0DD6E487175C}" srcOrd="0" destOrd="0" presId="urn:microsoft.com/office/officeart/2005/8/layout/chevron2"/>
    <dgm:cxn modelId="{65454BA7-0682-4E0F-9E73-65315C1D8068}" type="presParOf" srcId="{100BB627-E4BE-4F9D-A11C-AE0DD024C251}" destId="{2E77DAFD-0F0E-41BE-87D3-EEB228092DBF}" srcOrd="1" destOrd="0" presId="urn:microsoft.com/office/officeart/2005/8/layout/chevron2"/>
    <dgm:cxn modelId="{B746F49E-54A7-49F9-999B-F5FF8DD0990E}" type="presParOf" srcId="{5EB0C6A9-3954-4646-9CEC-DF2C8EC36D34}" destId="{6C944DC7-EBDA-45F9-8CA0-9352FCE22047}" srcOrd="7" destOrd="0" presId="urn:microsoft.com/office/officeart/2005/8/layout/chevron2"/>
    <dgm:cxn modelId="{CBD976BD-F38F-4812-9EC9-DD65B51B1E9D}" type="presParOf" srcId="{5EB0C6A9-3954-4646-9CEC-DF2C8EC36D34}" destId="{2335CD19-2CB2-4AB9-B0D1-B9A54D061495}" srcOrd="8" destOrd="0" presId="urn:microsoft.com/office/officeart/2005/8/layout/chevron2"/>
    <dgm:cxn modelId="{150A2103-2565-4E11-AEA2-B7AECE57FF37}" type="presParOf" srcId="{2335CD19-2CB2-4AB9-B0D1-B9A54D061495}" destId="{01808D13-1723-4525-9EE9-41B6A8473416}" srcOrd="0" destOrd="0" presId="urn:microsoft.com/office/officeart/2005/8/layout/chevron2"/>
    <dgm:cxn modelId="{4BCE040E-833C-4623-A11E-7ACB8E929B5E}" type="presParOf" srcId="{2335CD19-2CB2-4AB9-B0D1-B9A54D061495}" destId="{2A2A42CD-88D4-46C1-A499-E26929D3AF5D}" srcOrd="1" destOrd="0" presId="urn:microsoft.com/office/officeart/2005/8/layout/chevron2"/>
    <dgm:cxn modelId="{A6F2B047-9FDC-4355-8E15-73A7B5D11E10}" type="presParOf" srcId="{5EB0C6A9-3954-4646-9CEC-DF2C8EC36D34}" destId="{6C7AEF53-84F1-49C0-83C2-67C99415D6BB}" srcOrd="9" destOrd="0" presId="urn:microsoft.com/office/officeart/2005/8/layout/chevron2"/>
    <dgm:cxn modelId="{520BAF62-4AE9-4C48-B8A2-8505FD53CA10}" type="presParOf" srcId="{5EB0C6A9-3954-4646-9CEC-DF2C8EC36D34}" destId="{9766DADE-7A2F-4D45-B4D3-67531A4C90DD}" srcOrd="10" destOrd="0" presId="urn:microsoft.com/office/officeart/2005/8/layout/chevron2"/>
    <dgm:cxn modelId="{D891750E-10AF-4987-80DE-F3D7AD2028A2}" type="presParOf" srcId="{9766DADE-7A2F-4D45-B4D3-67531A4C90DD}" destId="{E528A15A-A162-42D9-BDDE-68DCA51D0D98}" srcOrd="0" destOrd="0" presId="urn:microsoft.com/office/officeart/2005/8/layout/chevron2"/>
    <dgm:cxn modelId="{79FD6393-CACC-4F82-8543-8B2452A1A703}" type="presParOf" srcId="{9766DADE-7A2F-4D45-B4D3-67531A4C90DD}" destId="{C3BA10EA-375B-4958-8B8D-F15D6D68D185}" srcOrd="1" destOrd="0" presId="urn:microsoft.com/office/officeart/2005/8/layout/chevron2"/>
    <dgm:cxn modelId="{0CDC943B-9D44-4FD6-AF45-06A18D9A980A}" type="presParOf" srcId="{5EB0C6A9-3954-4646-9CEC-DF2C8EC36D34}" destId="{30F6A691-2A49-4679-83FE-290C9637A385}" srcOrd="11" destOrd="0" presId="urn:microsoft.com/office/officeart/2005/8/layout/chevron2"/>
    <dgm:cxn modelId="{2FC2735B-E683-42CF-A91A-2E8E6CB0E78E}" type="presParOf" srcId="{5EB0C6A9-3954-4646-9CEC-DF2C8EC36D34}" destId="{0CCFF185-BE09-46F7-A02F-C80AB8240F1A}" srcOrd="12" destOrd="0" presId="urn:microsoft.com/office/officeart/2005/8/layout/chevron2"/>
    <dgm:cxn modelId="{0F6A0303-E60D-42A5-A1C2-BAB11DB1CC3E}" type="presParOf" srcId="{0CCFF185-BE09-46F7-A02F-C80AB8240F1A}" destId="{322F2DBB-C029-4A67-B2FE-9B013D1F8567}" srcOrd="0" destOrd="0" presId="urn:microsoft.com/office/officeart/2005/8/layout/chevron2"/>
    <dgm:cxn modelId="{02054531-9E9A-4937-B42C-6837A26CF88C}" type="presParOf" srcId="{0CCFF185-BE09-46F7-A02F-C80AB8240F1A}" destId="{15B22B9E-90E4-433F-B781-B0C967CD97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125CF1-F8BB-407D-84C4-28E6B1CF51FF}">
      <dsp:nvSpPr>
        <dsp:cNvPr id="0" name=""/>
        <dsp:cNvSpPr/>
      </dsp:nvSpPr>
      <dsp:spPr>
        <a:xfrm>
          <a:off x="629962" y="1307"/>
          <a:ext cx="4389977" cy="265742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Бюджетного кодекса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Налогового кодекса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Российской Федерации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9962" y="1307"/>
        <a:ext cx="4389977" cy="2657425"/>
      </dsp:txXfrm>
    </dsp:sp>
    <dsp:sp modelId="{8FAC77B4-5DDE-4819-BFC7-A1EDC18BD40E}">
      <dsp:nvSpPr>
        <dsp:cNvPr id="0" name=""/>
        <dsp:cNvSpPr/>
      </dsp:nvSpPr>
      <dsp:spPr>
        <a:xfrm>
          <a:off x="5049232" y="0"/>
          <a:ext cx="4389977" cy="2657425"/>
        </a:xfrm>
        <a:prstGeom prst="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Решения Думы города Покачи от 22.02.2013 № 3 «О Положении о бюджетном устройстве и бюджетном процессе в городе Покачи»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49232" y="0"/>
        <a:ext cx="4389977" cy="2657425"/>
      </dsp:txXfrm>
    </dsp:sp>
    <dsp:sp modelId="{F89F89E7-F6E1-4A08-BC2B-9820C1F77B49}">
      <dsp:nvSpPr>
        <dsp:cNvPr id="0" name=""/>
        <dsp:cNvSpPr/>
      </dsp:nvSpPr>
      <dsp:spPr>
        <a:xfrm>
          <a:off x="636398" y="2678267"/>
          <a:ext cx="4389977" cy="2657425"/>
        </a:xfrm>
        <a:prstGeom prst="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Прогноза социально-экономического развития города Покачи на 2017 год и плановый период 2018-2019 годов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6398" y="2678267"/>
        <a:ext cx="4389977" cy="2657425"/>
      </dsp:txXfrm>
    </dsp:sp>
    <dsp:sp modelId="{E06B5488-4EE0-4B75-9410-7A36368DFE2A}">
      <dsp:nvSpPr>
        <dsp:cNvPr id="0" name=""/>
        <dsp:cNvSpPr/>
      </dsp:nvSpPr>
      <dsp:spPr>
        <a:xfrm>
          <a:off x="5050417" y="2678267"/>
          <a:ext cx="4389977" cy="2657425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Основных направлений налоговой, бюджетной и долговой политики  муниципального образования город Покачи 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50417" y="2678267"/>
        <a:ext cx="4389977" cy="265742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235A6B-8000-49B6-B0CF-335E4CB56DDD}">
      <dsp:nvSpPr>
        <dsp:cNvPr id="0" name=""/>
        <dsp:cNvSpPr/>
      </dsp:nvSpPr>
      <dsp:spPr>
        <a:xfrm>
          <a:off x="4993" y="0"/>
          <a:ext cx="2996188" cy="2766160"/>
        </a:xfrm>
        <a:prstGeom prst="up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F01A72-6774-4672-9642-D4E982381873}">
      <dsp:nvSpPr>
        <dsp:cNvPr id="0" name=""/>
        <dsp:cNvSpPr/>
      </dsp:nvSpPr>
      <dsp:spPr>
        <a:xfrm>
          <a:off x="2870784" y="0"/>
          <a:ext cx="5525007" cy="276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0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strike="noStrike" kern="1200" dirty="0" smtClean="0">
              <a:latin typeface="Times New Roman" pitchFamily="18" charset="0"/>
              <a:cs typeface="Times New Roman" pitchFamily="18" charset="0"/>
            </a:rPr>
            <a:t>П</a:t>
          </a: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редельный объем муниципального долга на 2017 год: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275млн.701тыс. 500руб.</a:t>
          </a:r>
          <a:r>
            <a:rPr lang="ru-RU" sz="3600" strike="noStrike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70784" y="0"/>
        <a:ext cx="5525007" cy="2766160"/>
      </dsp:txXfrm>
    </dsp:sp>
    <dsp:sp modelId="{D60FE9A0-C987-494E-9E13-79F45B1F333A}">
      <dsp:nvSpPr>
        <dsp:cNvPr id="0" name=""/>
        <dsp:cNvSpPr/>
      </dsp:nvSpPr>
      <dsp:spPr>
        <a:xfrm>
          <a:off x="903850" y="2996674"/>
          <a:ext cx="2996188" cy="2766160"/>
        </a:xfrm>
        <a:prstGeom prst="downArrow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0C2CA8-62F0-4B8F-B097-F6532FFEE24C}">
      <dsp:nvSpPr>
        <dsp:cNvPr id="0" name=""/>
        <dsp:cNvSpPr/>
      </dsp:nvSpPr>
      <dsp:spPr>
        <a:xfrm>
          <a:off x="3989923" y="2996674"/>
          <a:ext cx="5084440" cy="276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0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strike="noStrike" kern="1200" dirty="0" smtClean="0">
              <a:latin typeface="Times New Roman" pitchFamily="18" charset="0"/>
              <a:cs typeface="Times New Roman" pitchFamily="18" charset="0"/>
            </a:rPr>
            <a:t>В</a:t>
          </a: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ерхний предел муниципального долга на 01 января очередного года 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75 млн. 900 тыс. руб.</a:t>
          </a:r>
          <a:endParaRPr lang="ru-RU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89923" y="2996674"/>
        <a:ext cx="5084440" cy="27661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9D2E4E-B9AB-413B-B845-DA86825E19C2}">
      <dsp:nvSpPr>
        <dsp:cNvPr id="0" name=""/>
        <dsp:cNvSpPr/>
      </dsp:nvSpPr>
      <dsp:spPr>
        <a:xfrm>
          <a:off x="0" y="723803"/>
          <a:ext cx="902131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3BF3BF-8421-4017-A6F4-DC4ACF4F77FF}">
      <dsp:nvSpPr>
        <dsp:cNvPr id="0" name=""/>
        <dsp:cNvSpPr/>
      </dsp:nvSpPr>
      <dsp:spPr>
        <a:xfrm>
          <a:off x="236339" y="164610"/>
          <a:ext cx="8589623" cy="101643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689" tIns="0" rIns="238689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осуществление прогноза доходов исходя из реальной ситуации в экономике на основе прогноза СЭР с учетом изменений федерального и регионального законодательства</a:t>
          </a:r>
          <a:endParaRPr lang="ru-RU" sz="22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6339" y="164610"/>
        <a:ext cx="8589623" cy="1016433"/>
      </dsp:txXfrm>
    </dsp:sp>
    <dsp:sp modelId="{27558C21-5CDB-4172-B557-553E494F64E4}">
      <dsp:nvSpPr>
        <dsp:cNvPr id="0" name=""/>
        <dsp:cNvSpPr/>
      </dsp:nvSpPr>
      <dsp:spPr>
        <a:xfrm>
          <a:off x="0" y="2072876"/>
          <a:ext cx="902131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05AC01-2E5D-4109-844E-6DCDC9E875F6}">
      <dsp:nvSpPr>
        <dsp:cNvPr id="0" name=""/>
        <dsp:cNvSpPr/>
      </dsp:nvSpPr>
      <dsp:spPr>
        <a:xfrm>
          <a:off x="236339" y="1489736"/>
          <a:ext cx="8589623" cy="1016433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689" tIns="0" rIns="238689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осуществление мероприятий, направленных на развитие налогооблагаемой базы, мобилизацию доходов бюджета и повышение собираемости налогов</a:t>
          </a:r>
          <a:endParaRPr lang="ru-RU" sz="22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6339" y="1489736"/>
        <a:ext cx="8589623" cy="1016433"/>
      </dsp:txXfrm>
    </dsp:sp>
    <dsp:sp modelId="{B98150CE-15FB-4398-92B8-2F4A88A2D8E7}">
      <dsp:nvSpPr>
        <dsp:cNvPr id="0" name=""/>
        <dsp:cNvSpPr/>
      </dsp:nvSpPr>
      <dsp:spPr>
        <a:xfrm>
          <a:off x="0" y="3421949"/>
          <a:ext cx="902131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F9AEE5-8B0D-4207-B9EB-C558107C62BC}">
      <dsp:nvSpPr>
        <dsp:cNvPr id="0" name=""/>
        <dsp:cNvSpPr/>
      </dsp:nvSpPr>
      <dsp:spPr>
        <a:xfrm>
          <a:off x="236339" y="2838809"/>
          <a:ext cx="8589623" cy="1016433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689" tIns="0" rIns="238689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плана мероприятий по увеличению собственной доходной базы на предстоящий трехлетний период</a:t>
          </a:r>
          <a:endParaRPr lang="ru-RU" sz="22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6339" y="2838809"/>
        <a:ext cx="8589623" cy="1016433"/>
      </dsp:txXfrm>
    </dsp:sp>
    <dsp:sp modelId="{9DE383FD-1604-47BE-8308-D8363A614DA5}">
      <dsp:nvSpPr>
        <dsp:cNvPr id="0" name=""/>
        <dsp:cNvSpPr/>
      </dsp:nvSpPr>
      <dsp:spPr>
        <a:xfrm>
          <a:off x="0" y="4771022"/>
          <a:ext cx="902131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18079C-BD96-4054-B6F7-DC5D1A5E8211}">
      <dsp:nvSpPr>
        <dsp:cNvPr id="0" name=""/>
        <dsp:cNvSpPr/>
      </dsp:nvSpPr>
      <dsp:spPr>
        <a:xfrm>
          <a:off x="236339" y="4187882"/>
          <a:ext cx="8589623" cy="1016433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689" tIns="0" rIns="238689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справедливой налоговой нагрузки, установление целесообразных и социально значимых налоговых льгот, повышение эффективности налогового администрирования</a:t>
          </a:r>
          <a:endParaRPr lang="ru-RU" sz="22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6339" y="4187882"/>
        <a:ext cx="8589623" cy="101643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9907AC-DA98-4C77-9D7D-168829CDC6D2}">
      <dsp:nvSpPr>
        <dsp:cNvPr id="0" name=""/>
        <dsp:cNvSpPr/>
      </dsp:nvSpPr>
      <dsp:spPr>
        <a:xfrm>
          <a:off x="1094" y="0"/>
          <a:ext cx="2845662" cy="3823915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448 110,0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76,6%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94" y="0"/>
        <a:ext cx="2845662" cy="1147174"/>
      </dsp:txXfrm>
    </dsp:sp>
    <dsp:sp modelId="{545CE22E-9464-4A70-8556-C2079BC1BF0E}">
      <dsp:nvSpPr>
        <dsp:cNvPr id="0" name=""/>
        <dsp:cNvSpPr/>
      </dsp:nvSpPr>
      <dsp:spPr>
        <a:xfrm>
          <a:off x="285660" y="1148294"/>
          <a:ext cx="2276530" cy="11529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198 900,0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</a:t>
          </a: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34%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5660" y="1148294"/>
        <a:ext cx="2276530" cy="1152962"/>
      </dsp:txXfrm>
    </dsp:sp>
    <dsp:sp modelId="{F116BD40-999A-4D62-BD8C-3F46F21B7658}">
      <dsp:nvSpPr>
        <dsp:cNvPr id="0" name=""/>
        <dsp:cNvSpPr/>
      </dsp:nvSpPr>
      <dsp:spPr>
        <a:xfrm>
          <a:off x="285660" y="2478636"/>
          <a:ext cx="2276530" cy="11529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120479"/>
                <a:satOff val="-2520"/>
                <a:lumOff val="1402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20479"/>
                <a:satOff val="-2520"/>
                <a:lumOff val="1402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20479"/>
                <a:satOff val="-2520"/>
                <a:lumOff val="1402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249 210,0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42,6%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5660" y="2478636"/>
        <a:ext cx="2276530" cy="1152962"/>
      </dsp:txXfrm>
    </dsp:sp>
    <dsp:sp modelId="{54237295-6676-4686-908C-5BCE1972ABF1}">
      <dsp:nvSpPr>
        <dsp:cNvPr id="0" name=""/>
        <dsp:cNvSpPr/>
      </dsp:nvSpPr>
      <dsp:spPr>
        <a:xfrm>
          <a:off x="3060181" y="0"/>
          <a:ext cx="2845662" cy="3823915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451 406,8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75,8%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60181" y="0"/>
        <a:ext cx="2845662" cy="1147174"/>
      </dsp:txXfrm>
    </dsp:sp>
    <dsp:sp modelId="{3F7E4A8E-AE2E-4BE8-9A01-077FBEB6C8DD}">
      <dsp:nvSpPr>
        <dsp:cNvPr id="0" name=""/>
        <dsp:cNvSpPr/>
      </dsp:nvSpPr>
      <dsp:spPr>
        <a:xfrm>
          <a:off x="3344747" y="1148294"/>
          <a:ext cx="2276530" cy="11529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40958"/>
                <a:satOff val="-5040"/>
                <a:lumOff val="2804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202 478,0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34%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44747" y="1148294"/>
        <a:ext cx="2276530" cy="1152962"/>
      </dsp:txXfrm>
    </dsp:sp>
    <dsp:sp modelId="{592960D9-580B-4CFA-B00E-BB25C250086A}">
      <dsp:nvSpPr>
        <dsp:cNvPr id="0" name=""/>
        <dsp:cNvSpPr/>
      </dsp:nvSpPr>
      <dsp:spPr>
        <a:xfrm>
          <a:off x="3344747" y="2478636"/>
          <a:ext cx="2276530" cy="11529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361437"/>
                <a:satOff val="-7560"/>
                <a:lumOff val="4206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1437"/>
                <a:satOff val="-7560"/>
                <a:lumOff val="4206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1437"/>
                <a:satOff val="-7560"/>
                <a:lumOff val="420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248 928,8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41,8%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44747" y="2478636"/>
        <a:ext cx="2276530" cy="1152962"/>
      </dsp:txXfrm>
    </dsp:sp>
    <dsp:sp modelId="{67500791-FBE1-4B39-B29B-968BCB65F551}">
      <dsp:nvSpPr>
        <dsp:cNvPr id="0" name=""/>
        <dsp:cNvSpPr/>
      </dsp:nvSpPr>
      <dsp:spPr>
        <a:xfrm>
          <a:off x="6119268" y="0"/>
          <a:ext cx="2845662" cy="3823915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455 569,9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75,0%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19268" y="0"/>
        <a:ext cx="2845662" cy="1147174"/>
      </dsp:txXfrm>
    </dsp:sp>
    <dsp:sp modelId="{AF011572-8BDD-49BB-B319-AB35530A4FE7}">
      <dsp:nvSpPr>
        <dsp:cNvPr id="0" name=""/>
        <dsp:cNvSpPr/>
      </dsp:nvSpPr>
      <dsp:spPr>
        <a:xfrm>
          <a:off x="6403835" y="1148294"/>
          <a:ext cx="2276530" cy="11529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40958"/>
                <a:satOff val="-5040"/>
                <a:lumOff val="2804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206 525,0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34%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3835" y="1148294"/>
        <a:ext cx="2276530" cy="1152962"/>
      </dsp:txXfrm>
    </dsp:sp>
    <dsp:sp modelId="{2D67BB7F-FE30-4072-A5F6-BDC0E7D7305C}">
      <dsp:nvSpPr>
        <dsp:cNvPr id="0" name=""/>
        <dsp:cNvSpPr/>
      </dsp:nvSpPr>
      <dsp:spPr>
        <a:xfrm>
          <a:off x="6403835" y="2478636"/>
          <a:ext cx="2276530" cy="11529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120479"/>
                <a:satOff val="-2520"/>
                <a:lumOff val="1402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20479"/>
                <a:satOff val="-2520"/>
                <a:lumOff val="1402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20479"/>
                <a:satOff val="-2520"/>
                <a:lumOff val="1402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249 044,9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нормативу 41,0%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3835" y="2478636"/>
        <a:ext cx="2276530" cy="115296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9D2E4E-B9AB-413B-B845-DA86825E19C2}">
      <dsp:nvSpPr>
        <dsp:cNvPr id="0" name=""/>
        <dsp:cNvSpPr/>
      </dsp:nvSpPr>
      <dsp:spPr>
        <a:xfrm>
          <a:off x="0" y="682616"/>
          <a:ext cx="9021315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3BF3BF-8421-4017-A6F4-DC4ACF4F77FF}">
      <dsp:nvSpPr>
        <dsp:cNvPr id="0" name=""/>
        <dsp:cNvSpPr/>
      </dsp:nvSpPr>
      <dsp:spPr>
        <a:xfrm>
          <a:off x="244338" y="176679"/>
          <a:ext cx="8572085" cy="9196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689" tIns="0" rIns="238689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выполнение показателей «дорожных карт» по указам Президента РФ от 2012 года, в том числе повышение оплаты труда  отдельным категориям работников</a:t>
          </a:r>
          <a:endParaRPr lang="ru-RU" sz="2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338" y="176679"/>
        <a:ext cx="8572085" cy="919630"/>
      </dsp:txXfrm>
    </dsp:sp>
    <dsp:sp modelId="{27558C21-5CDB-4172-B557-553E494F64E4}">
      <dsp:nvSpPr>
        <dsp:cNvPr id="0" name=""/>
        <dsp:cNvSpPr/>
      </dsp:nvSpPr>
      <dsp:spPr>
        <a:xfrm>
          <a:off x="0" y="1903206"/>
          <a:ext cx="9021315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05AC01-2E5D-4109-844E-6DCDC9E875F6}">
      <dsp:nvSpPr>
        <dsp:cNvPr id="0" name=""/>
        <dsp:cNvSpPr/>
      </dsp:nvSpPr>
      <dsp:spPr>
        <a:xfrm>
          <a:off x="244338" y="1375603"/>
          <a:ext cx="8572085" cy="919630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689" tIns="0" rIns="238689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сокращение неэффективных расходов, и привлечение средств от приносящей доход деятельности</a:t>
          </a:r>
          <a:endParaRPr lang="ru-RU" sz="2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338" y="1375603"/>
        <a:ext cx="8572085" cy="919630"/>
      </dsp:txXfrm>
    </dsp:sp>
    <dsp:sp modelId="{1D97FC68-C4BE-4890-AAF4-A99866656E2A}">
      <dsp:nvSpPr>
        <dsp:cNvPr id="0" name=""/>
        <dsp:cNvSpPr/>
      </dsp:nvSpPr>
      <dsp:spPr>
        <a:xfrm>
          <a:off x="0" y="3046400"/>
          <a:ext cx="9021315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13C03F-B3E8-4062-936E-EFED4A4700CA}">
      <dsp:nvSpPr>
        <dsp:cNvPr id="0" name=""/>
        <dsp:cNvSpPr/>
      </dsp:nvSpPr>
      <dsp:spPr>
        <a:xfrm>
          <a:off x="235878" y="2511449"/>
          <a:ext cx="8562380" cy="842234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689" tIns="0" rIns="238689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действующих расходных обязательств, в том числе  с учетом их оптимизации и повышения эффективности использования финансовых ресурсов</a:t>
          </a:r>
          <a:endParaRPr lang="ru-RU" sz="2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5878" y="2511449"/>
        <a:ext cx="8562380" cy="842234"/>
      </dsp:txXfrm>
    </dsp:sp>
    <dsp:sp modelId="{84FF7205-D0EE-4F79-83A2-461D153AF393}">
      <dsp:nvSpPr>
        <dsp:cNvPr id="0" name=""/>
        <dsp:cNvSpPr/>
      </dsp:nvSpPr>
      <dsp:spPr>
        <a:xfrm>
          <a:off x="0" y="4168039"/>
          <a:ext cx="9021315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389F4-96E1-467D-8B95-8807A0676678}">
      <dsp:nvSpPr>
        <dsp:cNvPr id="0" name=""/>
        <dsp:cNvSpPr/>
      </dsp:nvSpPr>
      <dsp:spPr>
        <a:xfrm>
          <a:off x="261588" y="3607434"/>
          <a:ext cx="8572650" cy="820679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689" tIns="0" rIns="238689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взаимосвязь муниципальных заданий с целями и результатами муниципальных программ</a:t>
          </a:r>
          <a:endParaRPr lang="ru-RU" sz="2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1588" y="3607434"/>
        <a:ext cx="8572650" cy="820679"/>
      </dsp:txXfrm>
    </dsp:sp>
    <dsp:sp modelId="{3CB5F18C-9480-40F7-B75C-456E4D40263B}">
      <dsp:nvSpPr>
        <dsp:cNvPr id="0" name=""/>
        <dsp:cNvSpPr/>
      </dsp:nvSpPr>
      <dsp:spPr>
        <a:xfrm>
          <a:off x="0" y="5029879"/>
          <a:ext cx="9021315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4698A6-9814-4F02-B18F-C3D85CC9E6AD}">
      <dsp:nvSpPr>
        <dsp:cNvPr id="0" name=""/>
        <dsp:cNvSpPr/>
      </dsp:nvSpPr>
      <dsp:spPr>
        <a:xfrm>
          <a:off x="274912" y="4750225"/>
          <a:ext cx="8563818" cy="56088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689" tIns="0" rIns="238689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привлечение средств вышестоящих бюджетов в качестве софинансирования</a:t>
          </a:r>
          <a:endParaRPr lang="ru-RU" sz="2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4912" y="4750225"/>
        <a:ext cx="8563818" cy="5608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D35921-5276-42D8-B0E9-99FF331FE113}">
      <dsp:nvSpPr>
        <dsp:cNvPr id="0" name=""/>
        <dsp:cNvSpPr/>
      </dsp:nvSpPr>
      <dsp:spPr>
        <a:xfrm>
          <a:off x="-6232143" y="-949926"/>
          <a:ext cx="7391288" cy="7391288"/>
        </a:xfrm>
        <a:prstGeom prst="blockArc">
          <a:avLst>
            <a:gd name="adj1" fmla="val 18900000"/>
            <a:gd name="adj2" fmla="val 2700000"/>
            <a:gd name="adj3" fmla="val 292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7EA279-17F3-457F-9F82-3002A34301E2}">
      <dsp:nvSpPr>
        <dsp:cNvPr id="0" name=""/>
        <dsp:cNvSpPr/>
      </dsp:nvSpPr>
      <dsp:spPr>
        <a:xfrm>
          <a:off x="795174" y="784506"/>
          <a:ext cx="5907528" cy="15687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523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Разложены на подпрограммы и основные мероприятия муниципальных программы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95174" y="784506"/>
        <a:ext cx="5907528" cy="1568793"/>
      </dsp:txXfrm>
    </dsp:sp>
    <dsp:sp modelId="{78CB505E-73B6-4BC2-8F70-CE1B33C3C02E}">
      <dsp:nvSpPr>
        <dsp:cNvPr id="0" name=""/>
        <dsp:cNvSpPr/>
      </dsp:nvSpPr>
      <dsp:spPr>
        <a:xfrm>
          <a:off x="-42630" y="588407"/>
          <a:ext cx="1960991" cy="1960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358005-8E37-4CEA-B6ED-C1B26371A7BF}">
      <dsp:nvSpPr>
        <dsp:cNvPr id="0" name=""/>
        <dsp:cNvSpPr/>
      </dsp:nvSpPr>
      <dsp:spPr>
        <a:xfrm>
          <a:off x="794668" y="3138135"/>
          <a:ext cx="5908540" cy="1568793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523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Возможность эффективности оценки вложения средств путем достижений плановых показателей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94668" y="3138135"/>
        <a:ext cx="5908540" cy="1568793"/>
      </dsp:txXfrm>
    </dsp:sp>
    <dsp:sp modelId="{F79B0AB9-7279-424B-8A70-9B11FEAEAF62}">
      <dsp:nvSpPr>
        <dsp:cNvPr id="0" name=""/>
        <dsp:cNvSpPr/>
      </dsp:nvSpPr>
      <dsp:spPr>
        <a:xfrm>
          <a:off x="-42630" y="2942036"/>
          <a:ext cx="1960991" cy="1960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12AE00-B99F-462E-975F-56BABD3CDB1B}">
      <dsp:nvSpPr>
        <dsp:cNvPr id="0" name=""/>
        <dsp:cNvSpPr/>
      </dsp:nvSpPr>
      <dsp:spPr>
        <a:xfrm>
          <a:off x="3311987" y="3262213"/>
          <a:ext cx="2464781" cy="246478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расходы за счет нецелевых поступлений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663 298,8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endParaRPr lang="ru-RU" sz="20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11987" y="3262213"/>
        <a:ext cx="2464781" cy="2464781"/>
      </dsp:txXfrm>
    </dsp:sp>
    <dsp:sp modelId="{F465DD8B-5FCC-46C8-818F-E5794B883BA3}">
      <dsp:nvSpPr>
        <dsp:cNvPr id="0" name=""/>
        <dsp:cNvSpPr/>
      </dsp:nvSpPr>
      <dsp:spPr>
        <a:xfrm rot="12903896">
          <a:off x="1446446" y="2735183"/>
          <a:ext cx="2183344" cy="70246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444FA71-6BC3-4BF5-BFAB-123C1CBF453B}">
      <dsp:nvSpPr>
        <dsp:cNvPr id="0" name=""/>
        <dsp:cNvSpPr/>
      </dsp:nvSpPr>
      <dsp:spPr>
        <a:xfrm>
          <a:off x="473812" y="1522627"/>
          <a:ext cx="2341542" cy="18732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Финансовое обеспечение деятельности МУ(в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т.ч.ОМСУ</a:t>
          </a: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528 469,0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3812" y="1522627"/>
        <a:ext cx="2341542" cy="1873233"/>
      </dsp:txXfrm>
    </dsp:sp>
    <dsp:sp modelId="{F98DCC67-3BB4-469A-82F7-1C7F4FC0E4E5}">
      <dsp:nvSpPr>
        <dsp:cNvPr id="0" name=""/>
        <dsp:cNvSpPr/>
      </dsp:nvSpPr>
      <dsp:spPr>
        <a:xfrm rot="16219370">
          <a:off x="3460612" y="1685643"/>
          <a:ext cx="2195225" cy="70246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A206DE5-B8A2-45EA-8400-984932A07412}">
      <dsp:nvSpPr>
        <dsp:cNvPr id="0" name=""/>
        <dsp:cNvSpPr/>
      </dsp:nvSpPr>
      <dsp:spPr>
        <a:xfrm>
          <a:off x="3393638" y="2662"/>
          <a:ext cx="2341542" cy="18732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мероприятия: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96 311,8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93638" y="2662"/>
        <a:ext cx="2341542" cy="1873233"/>
      </dsp:txXfrm>
    </dsp:sp>
    <dsp:sp modelId="{9D565D24-4B3D-4DD2-BAC3-02246793F704}">
      <dsp:nvSpPr>
        <dsp:cNvPr id="0" name=""/>
        <dsp:cNvSpPr/>
      </dsp:nvSpPr>
      <dsp:spPr>
        <a:xfrm rot="19380611">
          <a:off x="5373131" y="2436584"/>
          <a:ext cx="2874137" cy="70246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12E6717-8E6E-402F-BD97-8329ADAA0F58}">
      <dsp:nvSpPr>
        <dsp:cNvPr id="0" name=""/>
        <dsp:cNvSpPr/>
      </dsp:nvSpPr>
      <dsp:spPr>
        <a:xfrm>
          <a:off x="6787277" y="986553"/>
          <a:ext cx="2341542" cy="18732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расходы: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38 518,0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endParaRPr lang="ru-RU" sz="20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87277" y="986553"/>
        <a:ext cx="2341542" cy="187323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127FE7-AA68-46E5-9744-187D02BBBCE6}">
      <dsp:nvSpPr>
        <dsp:cNvPr id="0" name=""/>
        <dsp:cNvSpPr/>
      </dsp:nvSpPr>
      <dsp:spPr>
        <a:xfrm rot="5400000">
          <a:off x="-124064" y="208725"/>
          <a:ext cx="827094" cy="57896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24064" y="208725"/>
        <a:ext cx="827094" cy="578965"/>
      </dsp:txXfrm>
    </dsp:sp>
    <dsp:sp modelId="{51378E3B-42D3-4D63-8787-2799C01B2014}">
      <dsp:nvSpPr>
        <dsp:cNvPr id="0" name=""/>
        <dsp:cNvSpPr/>
      </dsp:nvSpPr>
      <dsp:spPr>
        <a:xfrm rot="5400000">
          <a:off x="4464275" y="-3820958"/>
          <a:ext cx="655697" cy="84180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 целью возмещения части затрат или недополученных доходов сельскохозяйственным товаропроизводителям 996 тысяч  рублей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464275" y="-3820958"/>
        <a:ext cx="655697" cy="8418063"/>
      </dsp:txXfrm>
    </dsp:sp>
    <dsp:sp modelId="{86D89C69-7151-49DD-9072-4C3D29E55987}">
      <dsp:nvSpPr>
        <dsp:cNvPr id="0" name=""/>
        <dsp:cNvSpPr/>
      </dsp:nvSpPr>
      <dsp:spPr>
        <a:xfrm rot="5400000">
          <a:off x="-124064" y="1033935"/>
          <a:ext cx="827094" cy="578965"/>
        </a:xfrm>
        <a:prstGeom prst="chevron">
          <a:avLst/>
        </a:prstGeom>
        <a:gradFill rotWithShape="0">
          <a:gsLst>
            <a:gs pos="0">
              <a:schemeClr val="accent3">
                <a:hueOff val="1875044"/>
                <a:satOff val="-2813"/>
                <a:lumOff val="-458"/>
                <a:alphaOff val="0"/>
                <a:shade val="51000"/>
                <a:satMod val="130000"/>
              </a:schemeClr>
            </a:gs>
            <a:gs pos="80000">
              <a:schemeClr val="accent3">
                <a:hueOff val="1875044"/>
                <a:satOff val="-2813"/>
                <a:lumOff val="-458"/>
                <a:alphaOff val="0"/>
                <a:shade val="93000"/>
                <a:satMod val="130000"/>
              </a:schemeClr>
            </a:gs>
            <a:gs pos="100000">
              <a:schemeClr val="accent3">
                <a:hueOff val="1875044"/>
                <a:satOff val="-2813"/>
                <a:lumOff val="-45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1875044"/>
              <a:satOff val="-2813"/>
              <a:lumOff val="-4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24064" y="1033935"/>
        <a:ext cx="827094" cy="578965"/>
      </dsp:txXfrm>
    </dsp:sp>
    <dsp:sp modelId="{8526156E-F909-4638-BC87-D05BCF522D1B}">
      <dsp:nvSpPr>
        <dsp:cNvPr id="0" name=""/>
        <dsp:cNvSpPr/>
      </dsp:nvSpPr>
      <dsp:spPr>
        <a:xfrm rot="5400000">
          <a:off x="4448667" y="-3032417"/>
          <a:ext cx="682787" cy="84221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875044"/>
              <a:satOff val="-2813"/>
              <a:lumOff val="-4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 целях оказания финансовой поддержки социально ориентированным некоммерческим организациям, путем предоставления грантов в форме субсидий 50 тысяч  рублей </a:t>
          </a:r>
          <a:endParaRPr lang="ru-RU" sz="1800" b="1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448667" y="-3032417"/>
        <a:ext cx="682787" cy="8422190"/>
      </dsp:txXfrm>
    </dsp:sp>
    <dsp:sp modelId="{20CCEDFD-A09E-48EB-B1B8-CA3DE44B7EE7}">
      <dsp:nvSpPr>
        <dsp:cNvPr id="0" name=""/>
        <dsp:cNvSpPr/>
      </dsp:nvSpPr>
      <dsp:spPr>
        <a:xfrm rot="5400000">
          <a:off x="-124064" y="1889647"/>
          <a:ext cx="827094" cy="578965"/>
        </a:xfrm>
        <a:prstGeom prst="chevron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24064" y="1889647"/>
        <a:ext cx="827094" cy="578965"/>
      </dsp:txXfrm>
    </dsp:sp>
    <dsp:sp modelId="{CC0BAB7A-E1A9-487B-9942-8EC561C2B90D}">
      <dsp:nvSpPr>
        <dsp:cNvPr id="0" name=""/>
        <dsp:cNvSpPr/>
      </dsp:nvSpPr>
      <dsp:spPr>
        <a:xfrm rot="5400000">
          <a:off x="4418165" y="-2176706"/>
          <a:ext cx="743790" cy="84221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 целях поддержки и развития малого и среднего предпринимательства и развития приоритетных направлений деятельности в этой области 145 тысяч  рублей </a:t>
          </a:r>
          <a:endParaRPr lang="ru-RU" sz="1800" b="1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418165" y="-2176706"/>
        <a:ext cx="743790" cy="8422190"/>
      </dsp:txXfrm>
    </dsp:sp>
    <dsp:sp modelId="{3085A2A6-1D4B-4D8E-B0B4-0DD6E487175C}">
      <dsp:nvSpPr>
        <dsp:cNvPr id="0" name=""/>
        <dsp:cNvSpPr/>
      </dsp:nvSpPr>
      <dsp:spPr>
        <a:xfrm rot="5400000">
          <a:off x="-124064" y="2757825"/>
          <a:ext cx="827094" cy="578965"/>
        </a:xfrm>
        <a:prstGeom prst="chevron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24064" y="2757825"/>
        <a:ext cx="827094" cy="578965"/>
      </dsp:txXfrm>
    </dsp:sp>
    <dsp:sp modelId="{2E77DAFD-0F0E-41BE-87D3-EEB228092DBF}">
      <dsp:nvSpPr>
        <dsp:cNvPr id="0" name=""/>
        <dsp:cNvSpPr/>
      </dsp:nvSpPr>
      <dsp:spPr>
        <a:xfrm rot="5400000">
          <a:off x="4405698" y="-1308527"/>
          <a:ext cx="768724" cy="84221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Югорскому оператору на долевое финансовое обеспечение проведения капитального ремонта общего имущества в многоквартирных домах 166 тысяч 635 рублей</a:t>
          </a:r>
          <a:endParaRPr lang="ru-RU" sz="1800" b="1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405698" y="-1308527"/>
        <a:ext cx="768724" cy="8422190"/>
      </dsp:txXfrm>
    </dsp:sp>
    <dsp:sp modelId="{01808D13-1723-4525-9EE9-41B6A8473416}">
      <dsp:nvSpPr>
        <dsp:cNvPr id="0" name=""/>
        <dsp:cNvSpPr/>
      </dsp:nvSpPr>
      <dsp:spPr>
        <a:xfrm rot="5400000">
          <a:off x="-124064" y="3607171"/>
          <a:ext cx="827094" cy="578965"/>
        </a:xfrm>
        <a:prstGeom prst="chevron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24064" y="3607171"/>
        <a:ext cx="827094" cy="578965"/>
      </dsp:txXfrm>
    </dsp:sp>
    <dsp:sp modelId="{2A2A42CD-88D4-46C1-A499-E26929D3AF5D}">
      <dsp:nvSpPr>
        <dsp:cNvPr id="0" name=""/>
        <dsp:cNvSpPr/>
      </dsp:nvSpPr>
      <dsp:spPr>
        <a:xfrm rot="5400000">
          <a:off x="4424531" y="-459181"/>
          <a:ext cx="731059" cy="84221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на капитальный ремонт систем теплоснабжения, водоснабжения и водоотведения для подготовки к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осенне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– зимнему периоду в городе Покачи 7 миллионов 092 тысяч </a:t>
          </a:r>
          <a:r>
            <a:rPr lang="ru-RU" sz="1800" kern="1200" smtClean="0">
              <a:latin typeface="Times New Roman" pitchFamily="18" charset="0"/>
              <a:cs typeface="Times New Roman" pitchFamily="18" charset="0"/>
            </a:rPr>
            <a:t>762 рубля</a:t>
          </a:r>
          <a:endParaRPr lang="ru-RU" sz="1800" b="1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424531" y="-459181"/>
        <a:ext cx="731059" cy="8422190"/>
      </dsp:txXfrm>
    </dsp:sp>
    <dsp:sp modelId="{E528A15A-A162-42D9-BDDE-68DCA51D0D98}">
      <dsp:nvSpPr>
        <dsp:cNvPr id="0" name=""/>
        <dsp:cNvSpPr/>
      </dsp:nvSpPr>
      <dsp:spPr>
        <a:xfrm rot="5400000">
          <a:off x="-124064" y="4359793"/>
          <a:ext cx="827094" cy="578965"/>
        </a:xfrm>
        <a:prstGeom prst="chevron">
          <a:avLst/>
        </a:prstGeom>
        <a:gradFill rotWithShape="0">
          <a:gsLst>
            <a:gs pos="0">
              <a:schemeClr val="accent3">
                <a:hueOff val="9375220"/>
                <a:satOff val="-14067"/>
                <a:lumOff val="-2288"/>
                <a:alphaOff val="0"/>
                <a:shade val="51000"/>
                <a:satMod val="130000"/>
              </a:schemeClr>
            </a:gs>
            <a:gs pos="80000">
              <a:schemeClr val="accent3">
                <a:hueOff val="9375220"/>
                <a:satOff val="-14067"/>
                <a:lumOff val="-2288"/>
                <a:alphaOff val="0"/>
                <a:shade val="93000"/>
                <a:satMod val="130000"/>
              </a:schemeClr>
            </a:gs>
            <a:gs pos="100000">
              <a:schemeClr val="accent3">
                <a:hueOff val="9375220"/>
                <a:satOff val="-14067"/>
                <a:lumOff val="-228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9375220"/>
              <a:satOff val="-14067"/>
              <a:lumOff val="-228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24064" y="4359793"/>
        <a:ext cx="827094" cy="578965"/>
      </dsp:txXfrm>
    </dsp:sp>
    <dsp:sp modelId="{C3BA10EA-375B-4958-8B8D-F15D6D68D185}">
      <dsp:nvSpPr>
        <dsp:cNvPr id="0" name=""/>
        <dsp:cNvSpPr/>
      </dsp:nvSpPr>
      <dsp:spPr>
        <a:xfrm rot="5400000">
          <a:off x="4521255" y="293440"/>
          <a:ext cx="537611" cy="84221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9375220"/>
              <a:satOff val="-14067"/>
              <a:lumOff val="-22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на возмещение недополученных доходов в связи  с оказанием услуг по водоснабжению и водоотведению  5 миллионов 738 тысяч 022 рубля 71 копейка </a:t>
          </a: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521255" y="293440"/>
        <a:ext cx="537611" cy="8422190"/>
      </dsp:txXfrm>
    </dsp:sp>
    <dsp:sp modelId="{322F2DBB-C029-4A67-B2FE-9B013D1F8567}">
      <dsp:nvSpPr>
        <dsp:cNvPr id="0" name=""/>
        <dsp:cNvSpPr/>
      </dsp:nvSpPr>
      <dsp:spPr>
        <a:xfrm rot="5400000">
          <a:off x="-123838" y="5063069"/>
          <a:ext cx="827094" cy="578965"/>
        </a:xfrm>
        <a:prstGeom prst="chevron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23838" y="5063069"/>
        <a:ext cx="827094" cy="578965"/>
      </dsp:txXfrm>
    </dsp:sp>
    <dsp:sp modelId="{15B22B9E-90E4-433F-B781-B0C967CD9718}">
      <dsp:nvSpPr>
        <dsp:cNvPr id="0" name=""/>
        <dsp:cNvSpPr/>
      </dsp:nvSpPr>
      <dsp:spPr>
        <a:xfrm rot="5400000">
          <a:off x="4413039" y="1044395"/>
          <a:ext cx="754042" cy="84221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на возмещение расходов специализированной службе по вопросам похоронного дела при оказании ритуальных услуг на территории города Покачи 647 тысяч 800 рублей 96 копеек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413039" y="1044395"/>
        <a:ext cx="754042" cy="8422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0.08759</cdr:x>
      <cdr:y>0.33227</cdr:y>
    </cdr:from>
    <cdr:to>
      <cdr:x>0.26563</cdr:x>
      <cdr:y>0.66773</cdr:y>
    </cdr:to>
    <cdr:pic>
      <cdr:nvPicPr>
        <cdr:cNvPr id="7" name="Picture 2" descr="http://previews.123rf.com/images/cherezoff/cherezoff1302/cherezoff130200060/18011633-3d-homme-porte-une-pi-ce-d-or-rend-isol-sur-un-fond-blanc-Banque-d'images.jp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 flipH="1">
          <a:off x="864096" y="1841941"/>
          <a:ext cx="1756353" cy="1859668"/>
        </a:xfrm>
        <a:prstGeom xmlns:a="http://schemas.openxmlformats.org/drawingml/2006/main" prst="rect">
          <a:avLst/>
        </a:prstGeom>
        <a:noFill xmlns:a="http://schemas.openxmlformats.org/drawingml/2006/main"/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9C4D2-AF9D-4DD5-A945-8412D3A41BFD}" type="datetimeFigureOut">
              <a:rPr lang="ru-RU" smtClean="0"/>
              <a:pPr/>
              <a:t>29.11.2017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F69E1-4401-4295-B4A7-97AA0B0541F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5140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42F3E-E18E-4637-BCA7-820EBA7B3C8A}" type="datetimeFigureOut">
              <a:rPr lang="ru-RU" smtClean="0"/>
              <a:pPr/>
              <a:t>29.11.2017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2DBAF-9DF5-42D7-9260-75279AA74E0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3994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ОСТРОВСКОЙ ЗАПОЛНИТЬ</a:t>
            </a:r>
            <a:r>
              <a:rPr lang="ru-RU" baseline="0" dirty="0" smtClean="0"/>
              <a:t> 26.05.2016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2DBAF-9DF5-42D7-9260-75279AA74E07}" type="slidenum">
              <a:rPr lang="ru-RU" smtClean="0"/>
              <a:pPr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99455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УточниЛА размер первоначального долга – ОСТРОВСКАЯ 26.05.2016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2DBAF-9DF5-42D7-9260-75279AA74E07}" type="slidenum">
              <a:rPr lang="ru-RU" smtClean="0"/>
              <a:pPr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53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A1A00-0747-472B-B7E0-C03FF820E750}" type="datetime1">
              <a:rPr lang="ru-RU" smtClean="0"/>
              <a:pPr/>
              <a:t>29.11.2017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D6EC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6ECFF"/>
                </a:solidFill>
              </a:rPr>
              <a:pPr/>
              <a:t>‹#›</a:t>
            </a:fld>
            <a:endParaRPr lang="ru-RU" dirty="0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135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FB2C-BD36-4555-8B8C-D5FBF1829DD7}" type="datetime1">
              <a:rPr lang="ru-RU" smtClean="0">
                <a:solidFill>
                  <a:srgbClr val="4E5B6F"/>
                </a:solidFill>
              </a:rPr>
              <a:pPr/>
              <a:t>29.11.2017</a:t>
            </a:fld>
            <a:endParaRPr lang="ru-RU" dirty="0">
              <a:solidFill>
                <a:srgbClr val="4E5B6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4E5B6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523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D322-6F5F-4601-AA18-8F3A1A1E10F2}" type="datetime1">
              <a:rPr lang="ru-RU" smtClean="0">
                <a:solidFill>
                  <a:srgbClr val="4E5B6F"/>
                </a:solidFill>
              </a:rPr>
              <a:pPr/>
              <a:t>29.11.2017</a:t>
            </a:fld>
            <a:endParaRPr lang="ru-RU" dirty="0">
              <a:solidFill>
                <a:srgbClr val="4E5B6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4E5B6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941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A0A0-F954-4256-96F1-A3447A16D020}" type="datetime1">
              <a:rPr lang="ru-RU" smtClean="0">
                <a:solidFill>
                  <a:srgbClr val="4E5B6F"/>
                </a:solidFill>
              </a:rPr>
              <a:pPr/>
              <a:t>29.11.2017</a:t>
            </a:fld>
            <a:endParaRPr lang="ru-RU" dirty="0">
              <a:solidFill>
                <a:srgbClr val="4E5B6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4E5B6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527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8379-2BFC-4EDB-9179-AAAF3A156797}" type="datetime1">
              <a:rPr lang="ru-RU" smtClean="0">
                <a:solidFill>
                  <a:srgbClr val="4E5B6F"/>
                </a:solidFill>
              </a:rPr>
              <a:pPr/>
              <a:t>29.11.2017</a:t>
            </a:fld>
            <a:endParaRPr lang="ru-RU" dirty="0">
              <a:solidFill>
                <a:srgbClr val="4E5B6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4E5B6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031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2AE8-5793-4778-8A9F-EDAC98D628AC}" type="datetime1">
              <a:rPr lang="ru-RU" smtClean="0">
                <a:solidFill>
                  <a:srgbClr val="4E5B6F"/>
                </a:solidFill>
              </a:rPr>
              <a:pPr/>
              <a:t>29.11.2017</a:t>
            </a:fld>
            <a:endParaRPr lang="ru-RU" dirty="0">
              <a:solidFill>
                <a:srgbClr val="4E5B6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4E5B6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834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DB51-DD54-4BD0-9B76-BB7B0C518EC0}" type="datetime1">
              <a:rPr lang="ru-RU" smtClean="0">
                <a:solidFill>
                  <a:srgbClr val="4E5B6F"/>
                </a:solidFill>
              </a:rPr>
              <a:pPr/>
              <a:t>29.11.2017</a:t>
            </a:fld>
            <a:endParaRPr lang="ru-RU" dirty="0">
              <a:solidFill>
                <a:srgbClr val="4E5B6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4E5B6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571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02AA-968F-42A5-813D-89659D70DDDA}" type="datetime1">
              <a:rPr lang="ru-RU" smtClean="0">
                <a:solidFill>
                  <a:srgbClr val="4E5B6F"/>
                </a:solidFill>
              </a:rPr>
              <a:pPr/>
              <a:t>29.11.2017</a:t>
            </a:fld>
            <a:endParaRPr lang="ru-RU" dirty="0">
              <a:solidFill>
                <a:srgbClr val="4E5B6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4E5B6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037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EE4E7-180E-40D6-9C6B-D44F0827128B}" type="datetime1">
              <a:rPr lang="ru-RU" smtClean="0">
                <a:solidFill>
                  <a:srgbClr val="4E5B6F"/>
                </a:solidFill>
              </a:rPr>
              <a:pPr/>
              <a:t>29.11.2017</a:t>
            </a:fld>
            <a:endParaRPr lang="ru-RU" dirty="0">
              <a:solidFill>
                <a:srgbClr val="4E5B6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4E5B6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E5B6F"/>
                </a:solidFill>
              </a:rPr>
              <a:pPr/>
              <a:t>‹#›</a:t>
            </a:fld>
            <a:endParaRPr lang="ru-RU" dirty="0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406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EC11-E2BC-4D5C-A353-C36215E3D6B5}" type="datetime1">
              <a:rPr lang="ru-RU" smtClean="0">
                <a:solidFill>
                  <a:srgbClr val="4E5B6F"/>
                </a:solidFill>
              </a:rPr>
              <a:pPr/>
              <a:t>29.11.2017</a:t>
            </a:fld>
            <a:endParaRPr lang="ru-RU" dirty="0">
              <a:solidFill>
                <a:srgbClr val="4E5B6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4E5B6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287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DEB5-EBAB-4386-A0D8-54B2B748CB96}" type="datetime1">
              <a:rPr lang="ru-RU" smtClean="0">
                <a:solidFill>
                  <a:srgbClr val="4E5B6F"/>
                </a:solidFill>
              </a:rPr>
              <a:pPr/>
              <a:t>29.11.2017</a:t>
            </a:fld>
            <a:endParaRPr lang="ru-RU" dirty="0">
              <a:solidFill>
                <a:srgbClr val="4E5B6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4E5B6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241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D75A4-A3BB-4F80-9C14-D22F6F81B44F}" type="datetime1">
              <a:rPr lang="ru-RU" smtClean="0">
                <a:solidFill>
                  <a:srgbClr val="4E5B6F"/>
                </a:solidFill>
              </a:rPr>
              <a:pPr/>
              <a:t>29.11.2017</a:t>
            </a:fld>
            <a:endParaRPr lang="ru-RU" dirty="0">
              <a:solidFill>
                <a:srgbClr val="4E5B6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srgbClr val="4E5B6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866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emf"/><Relationship Id="rId7" Type="http://schemas.openxmlformats.org/officeDocument/2006/relationships/diagramQuickStyle" Target="../diagrams/quickStyle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image" Target="../media/image3.png"/><Relationship Id="rId9" Type="http://schemas.microsoft.com/office/2007/relationships/diagramDrawing" Target="../diagrams/drawing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komfin-pokachi@yandex.ru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_____Microsoft_Office_Excel4.xlsx"/><Relationship Id="rId3" Type="http://schemas.openxmlformats.org/officeDocument/2006/relationships/image" Target="../media/image3.png"/><Relationship Id="rId7" Type="http://schemas.openxmlformats.org/officeDocument/2006/relationships/package" Target="../embeddings/_____Microsoft_Office_Excel3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_____Microsoft_Office_Excel2.xlsx"/><Relationship Id="rId5" Type="http://schemas.openxmlformats.org/officeDocument/2006/relationships/chart" Target="../charts/chart1.xml"/><Relationship Id="rId10" Type="http://schemas.openxmlformats.org/officeDocument/2006/relationships/package" Target="../embeddings/_____Microsoft_Office_Excel6.xlsx"/><Relationship Id="rId4" Type="http://schemas.openxmlformats.org/officeDocument/2006/relationships/image" Target="../media/image1.emf"/><Relationship Id="rId9" Type="http://schemas.openxmlformats.org/officeDocument/2006/relationships/package" Target="../embeddings/_____Microsoft_Office_Excel5.xls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180" y="0"/>
            <a:ext cx="912882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5" y="1326091"/>
            <a:ext cx="8291265" cy="4291472"/>
          </a:xfrm>
        </p:spPr>
        <p:txBody>
          <a:bodyPr>
            <a:normAutofit/>
          </a:bodyPr>
          <a:lstStyle/>
          <a:p>
            <a:r>
              <a:rPr lang="ru-RU" spc="-15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pc="-15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города Покачи на очередной 2017 год и на плановый период 2018 и </a:t>
            </a:r>
            <a:r>
              <a:rPr lang="ru-RU" spc="-15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pc="-15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4294967295"/>
          </p:nvPr>
        </p:nvSpPr>
        <p:spPr>
          <a:xfrm>
            <a:off x="2728020" y="5722063"/>
            <a:ext cx="6400800" cy="1104479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города Покачи</a:t>
            </a:r>
          </a:p>
          <a:p>
            <a:pPr marL="0" indent="0" algn="r">
              <a:buNone/>
            </a:pPr>
            <a:r>
              <a:rPr lang="ru-RU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5 декабря 2016 </a:t>
            </a: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algn="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60" y="6453335"/>
            <a:ext cx="9113640" cy="372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87117" y="149753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567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018" y="-330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города Покачи в период 2016-2019 годов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7119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80" y="6597352"/>
            <a:ext cx="911364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77070068"/>
              </p:ext>
            </p:extLst>
          </p:nvPr>
        </p:nvGraphicFramePr>
        <p:xfrm>
          <a:off x="0" y="1143273"/>
          <a:ext cx="9128820" cy="5714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956376" y="1844824"/>
            <a:ext cx="1058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046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905" y="-33033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в бюджет города Покачи в период 2016- 2019 годов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81123" y="6356381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14660" y="-57088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03" y="6597383"/>
            <a:ext cx="911364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41366238"/>
              </p:ext>
            </p:extLst>
          </p:nvPr>
        </p:nvGraphicFramePr>
        <p:xfrm>
          <a:off x="27923" y="1095196"/>
          <a:ext cx="9144000" cy="5762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814995" y="2060848"/>
            <a:ext cx="1058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700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11783" y="22048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1937" y="188640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8161" b="29268"/>
          <a:stretch/>
        </p:blipFill>
        <p:spPr bwMode="auto">
          <a:xfrm>
            <a:off x="0" y="6453336"/>
            <a:ext cx="4932040" cy="4046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Рисунок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8161" b="29268"/>
          <a:stretch/>
        </p:blipFill>
        <p:spPr bwMode="auto">
          <a:xfrm>
            <a:off x="4283968" y="6453336"/>
            <a:ext cx="4860032" cy="4046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11581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018" y="-330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Первоочередные задачи бюджетной политики на 2017-2019 годы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7119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80" y="6597352"/>
            <a:ext cx="911364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412850053"/>
              </p:ext>
            </p:extLst>
          </p:nvPr>
        </p:nvGraphicFramePr>
        <p:xfrm>
          <a:off x="0" y="1123827"/>
          <a:ext cx="9021316" cy="5552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62265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53BF3BF-8421-4017-A6F4-DC4ACF4F7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653BF3BF-8421-4017-A6F4-DC4ACF4F77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05AC01-2E5D-4109-844E-6DCDC9E875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C705AC01-2E5D-4109-844E-6DCDC9E875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13C03F-B3E8-4062-936E-EFED4A4700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F913C03F-B3E8-4062-936E-EFED4A4700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1389F4-96E1-467D-8B95-8807A0676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D71389F4-96E1-467D-8B95-8807A06766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4698A6-9814-4F02-B18F-C3D85CC9E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5B4698A6-9814-4F02-B18F-C3D85CC9E6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99D2E4E-B9AB-413B-B845-DA86825E19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399D2E4E-B9AB-413B-B845-DA86825E19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558C21-5CDB-4172-B557-553E494F6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27558C21-5CDB-4172-B557-553E494F64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D97FC68-C4BE-4890-AAF4-A99866656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1D97FC68-C4BE-4890-AAF4-A99866656E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FF7205-D0EE-4F79-83A2-461D153AF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84FF7205-D0EE-4F79-83A2-461D153AF3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B5F18C-9480-40F7-B75C-456E4D402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3CB5F18C-9480-40F7-B75C-456E4D4026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018" y="-330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Расходная часть бюджета города Покачи</a:t>
            </a:r>
            <a:b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2016- 2019 годов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7119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80" y="6597352"/>
            <a:ext cx="911364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5317621"/>
              </p:ext>
            </p:extLst>
          </p:nvPr>
        </p:nvGraphicFramePr>
        <p:xfrm>
          <a:off x="15180" y="1119217"/>
          <a:ext cx="9113640" cy="545121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{BC89EF96-8CEA-46FF-86C4-4CE0E7609802}</a:tableStyleId>
              </a:tblPr>
              <a:tblGrid>
                <a:gridCol w="2900636"/>
                <a:gridCol w="1224136"/>
                <a:gridCol w="1440160"/>
                <a:gridCol w="1152128"/>
                <a:gridCol w="1152128"/>
                <a:gridCol w="1244452"/>
              </a:tblGrid>
              <a:tr h="55930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план 2016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оценка, </a:t>
                      </a:r>
                      <a:r>
                        <a:rPr kumimoji="0" lang="ru-RU" sz="1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план, </a:t>
                      </a:r>
                      <a:r>
                        <a:rPr kumimoji="0" lang="ru-RU" sz="1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76674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1 255 152,79</a:t>
                      </a:r>
                    </a:p>
                  </a:txBody>
                  <a:tcPr marL="9525" marR="9525" marT="9525" marB="0"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1 550 976,62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192 729,5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1 032 041,5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1 017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363,9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87343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</a:t>
                      </a:r>
                      <a:r>
                        <a:rPr kumimoji="0" lang="ru-RU" sz="1800" b="1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 </a:t>
                      </a:r>
                      <a:r>
                        <a:rPr kumimoji="0" lang="ru-RU" sz="18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1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гос.полномочий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459 534,73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446 357,50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459 873,8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435 558,2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419 162,3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87343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исполнение полномочий по</a:t>
                      </a:r>
                      <a:r>
                        <a:rPr kumimoji="0" lang="ru-RU" sz="1800" b="1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ВМЗ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795 618,06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1 104 619,12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732 855,7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596 483,3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598 201,6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8734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За счет целевых поступлений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102 550,6</a:t>
                      </a:r>
                      <a:endParaRPr kumimoji="0" lang="ru-RU" sz="16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421 524,6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69 556,9</a:t>
                      </a:r>
                      <a:endParaRPr kumimoji="0" lang="ru-RU" sz="16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67 399,9</a:t>
                      </a:r>
                      <a:endParaRPr kumimoji="0" lang="ru-RU" sz="16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64 674,0</a:t>
                      </a:r>
                      <a:endParaRPr kumimoji="0" lang="ru-RU" sz="16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124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За счет нецелевых</a:t>
                      </a:r>
                      <a:r>
                        <a:rPr lang="ru-RU" sz="16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поступлений и  дефицита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693 067,46</a:t>
                      </a:r>
                      <a:endParaRPr kumimoji="0" lang="ru-RU" sz="16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683 094,52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663 298,8</a:t>
                      </a:r>
                      <a:endParaRPr kumimoji="0" lang="ru-RU" sz="16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529 083,4</a:t>
                      </a:r>
                      <a:endParaRPr kumimoji="0" lang="ru-RU" sz="16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533 527,6</a:t>
                      </a:r>
                      <a:endParaRPr kumimoji="0" lang="ru-RU" sz="16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8463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018" y="-330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Программно-целевой метод планирования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15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7119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80" y="6597352"/>
            <a:ext cx="911364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Объект 2"/>
          <p:cNvGraphicFramePr>
            <a:graphicFrameLocks/>
          </p:cNvGraphicFramePr>
          <p:nvPr>
            <p:extLst/>
          </p:nvPr>
        </p:nvGraphicFramePr>
        <p:xfrm>
          <a:off x="2339752" y="1161499"/>
          <a:ext cx="6660579" cy="5491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1071563"/>
            <a:ext cx="257175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году планируется реализация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22 муниципальные программы;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Доля расходов бюджета муниципального образования, запланированных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программно-целевым методом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общей сумме расходов бюджета составит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74,0%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45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1D35921-5276-42D8-B0E9-99FF331FE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dgm id="{11D35921-5276-42D8-B0E9-99FF331FE1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graphicEl>
                                              <a:dgm id="{11D35921-5276-42D8-B0E9-99FF331FE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graphicEl>
                                              <a:dgm id="{11D35921-5276-42D8-B0E9-99FF331FE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8CB505E-73B6-4BC2-8F70-CE1B33C3C0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graphicEl>
                                              <a:dgm id="{78CB505E-73B6-4BC2-8F70-CE1B33C3C0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graphicEl>
                                              <a:dgm id="{78CB505E-73B6-4BC2-8F70-CE1B33C3C0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graphicEl>
                                              <a:dgm id="{78CB505E-73B6-4BC2-8F70-CE1B33C3C0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37EA279-17F3-457F-9F82-3002A3430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graphicEl>
                                              <a:dgm id="{937EA279-17F3-457F-9F82-3002A34301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graphicEl>
                                              <a:dgm id="{937EA279-17F3-457F-9F82-3002A3430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graphicEl>
                                              <a:dgm id="{937EA279-17F3-457F-9F82-3002A3430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79B0AB9-7279-424B-8A70-9B11FEAEAF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graphicEl>
                                              <a:dgm id="{F79B0AB9-7279-424B-8A70-9B11FEAEAF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graphicEl>
                                              <a:dgm id="{F79B0AB9-7279-424B-8A70-9B11FEAEAF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graphicEl>
                                              <a:dgm id="{F79B0AB9-7279-424B-8A70-9B11FEAEAF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E358005-8E37-4CEA-B6ED-C1B26371A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graphicEl>
                                              <a:dgm id="{FE358005-8E37-4CEA-B6ED-C1B26371A7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graphicEl>
                                              <a:dgm id="{FE358005-8E37-4CEA-B6ED-C1B26371A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graphicEl>
                                              <a:dgm id="{FE358005-8E37-4CEA-B6ED-C1B26371A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018" y="-330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определению направления расходования средств на 2017 год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7119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80" y="6597352"/>
            <a:ext cx="911364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3698860842"/>
              </p:ext>
            </p:extLst>
          </p:nvPr>
        </p:nvGraphicFramePr>
        <p:xfrm>
          <a:off x="15180" y="1119218"/>
          <a:ext cx="9128820" cy="5738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72605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018" y="-330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обеспечение деятельности муниципальных учреждений на 2017 год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17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7119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80" y="6597352"/>
            <a:ext cx="911364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4192036"/>
              </p:ext>
            </p:extLst>
          </p:nvPr>
        </p:nvGraphicFramePr>
        <p:xfrm>
          <a:off x="1" y="1143271"/>
          <a:ext cx="9128820" cy="5530162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3615423"/>
                <a:gridCol w="1074038"/>
                <a:gridCol w="930833"/>
                <a:gridCol w="1002436"/>
                <a:gridCol w="716026"/>
                <a:gridCol w="859231"/>
                <a:gridCol w="930833"/>
              </a:tblGrid>
              <a:tr h="24028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 оценка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числе: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0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ОМСУ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652">
                <a:tc v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ru-RU" sz="800" u="none" strike="noStrike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Местный бюджет</a:t>
                      </a:r>
                      <a:endParaRPr kumimoji="0" lang="ru-RU" sz="8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ru-RU" sz="800" u="none" strike="noStrike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Местный бюджет</a:t>
                      </a:r>
                      <a:endParaRPr kumimoji="0" lang="ru-RU" sz="8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ru-RU" sz="800" u="none" strike="noStrike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Местный бюджет</a:t>
                      </a:r>
                      <a:endParaRPr kumimoji="0" lang="ru-RU" sz="8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</a:t>
                      </a:r>
                    </a:p>
                    <a:p>
                      <a:pPr algn="ctr" fontAlgn="ctr"/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округа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67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kumimoji="0" lang="ru-RU" sz="8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kumimoji="0" lang="ru-RU" sz="8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Местный бюджет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Местный бюджет</a:t>
                      </a:r>
                    </a:p>
                  </a:txBody>
                  <a:tcPr marL="9525" marR="9525" marT="9525" marB="0" anchor="ctr"/>
                </a:tc>
              </a:tr>
              <a:tr h="2866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Итого, в том числе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553 628,2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528 469,0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251 041,3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436 357,9</a:t>
                      </a:r>
                      <a:endParaRPr lang="ru-RU" sz="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113 364,1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164 063,6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883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1.Социально-значимые расходы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456 899,9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458 711,6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198 192,0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399 446,2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101 725,5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158 794,1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02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КОСГУ 211 "Заработная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плата"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315 256,2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325 354,6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122 654,5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307 508,5</a:t>
                      </a:r>
                      <a:endParaRPr lang="ru-RU" sz="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75 839,3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126 860,9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13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КОСГУ 213 "Начисления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оплате труда"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94 938,3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93 061,3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38 420,8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91 937,7</a:t>
                      </a:r>
                      <a:endParaRPr lang="ru-RU" sz="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22 707,3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31 933,2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0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КОСГУ 223 "Коммунальные услуги"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46 705,4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40 295,7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37 116,8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3 178,9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312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2.Первоочередные расходы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96 728,3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69 757,4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52 849,3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36 911,7</a:t>
                      </a:r>
                      <a:endParaRPr lang="ru-RU" sz="8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11 638,6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5 269,5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029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КОСГУ 212 "Прочие выплаты"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5 698,5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462,6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445,7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96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КОСГУ 221 "Услуги связи"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4 043,7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4 177,2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2 017,8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734,1</a:t>
                      </a:r>
                      <a:endParaRPr lang="ru-RU" sz="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1 709,3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450,0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131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КОСГУ 222 "Транспортные услуги"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3 132,9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1 641,5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329,4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472,1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840,0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03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КОСГУ 224 "Арендная плата за пользование имуществом"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03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КОСГУ 225 "Работы, услуги по содержанию имущества"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35 322,4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30 175,0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27 758,0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2 417,0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03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КОСГУ 290  в части уплаты налогов, сборов и иных платежей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23 918,2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16 591,0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14 946,9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1 594,1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436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КОСГУ 340 в части расходов на питание, приобретение медикаментов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23 422,7</a:t>
                      </a:r>
                      <a:endParaRPr lang="ru-RU" sz="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877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Остальные расходы (не отнесенные к п.1 и п.2)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24 609,7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16 706,1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7 347,5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12 754,9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5 429,1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3 929,5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315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180" y="-6129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расходования средств на прочие расходы на 2017 год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18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7119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80" y="6597352"/>
            <a:ext cx="911364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3324207687"/>
              </p:ext>
            </p:extLst>
          </p:nvPr>
        </p:nvGraphicFramePr>
        <p:xfrm>
          <a:off x="0" y="1170208"/>
          <a:ext cx="9144000" cy="5687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16127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C46D9E8-CFCD-4CF8-9075-971E8466F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6C46D9E8-CFCD-4CF8-9075-971E8466F5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B0B6EF0-293B-44C3-BC81-E08A1C09A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>
                                            <p:graphicEl>
                                              <a:dgm id="{9B0B6EF0-293B-44C3-BC81-E08A1C09AE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C38EB0D-127B-4539-8289-E99CF7425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>
                                            <p:graphicEl>
                                              <a:dgm id="{8C38EB0D-127B-4539-8289-E99CF7425F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541095D-DA79-448A-A083-9D12B57936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>
                                            <p:graphicEl>
                                              <a:dgm id="{6541095D-DA79-448A-A083-9D12B57936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4510E81-FCE4-470F-93E3-88D77DF5F2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>
                                            <p:graphicEl>
                                              <a:dgm id="{04510E81-FCE4-470F-93E3-88D77DF5F2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06B38A3-9992-4C06-912C-C658883055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>
                                            <p:graphicEl>
                                              <a:dgm id="{B06B38A3-9992-4C06-912C-C658883055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C8583F-319E-448C-B2C4-B71C81940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">
                                            <p:graphicEl>
                                              <a:dgm id="{2CC8583F-319E-448C-B2C4-B71C819407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C38AF08-33F5-49CE-B5CA-71465CADDE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">
                                            <p:graphicEl>
                                              <a:dgm id="{EC38AF08-33F5-49CE-B5CA-71465CADDE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8F9FCD4-58C7-4B92-BE99-16AAF5642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>
                                            <p:graphicEl>
                                              <a:dgm id="{38F9FCD4-58C7-4B92-BE99-16AAF5642D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E3F85F0-3A60-4052-B073-8259768BD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">
                                            <p:graphicEl>
                                              <a:dgm id="{0E3F85F0-3A60-4052-B073-8259768BDB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7EFB66D-1239-45FC-AA05-D7F8E8586E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">
                                            <p:graphicEl>
                                              <a:dgm id="{57EFB66D-1239-45FC-AA05-D7F8E8586E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432ABBC-8382-49F0-84DB-6EBC00C556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8">
                                            <p:graphicEl>
                                              <a:dgm id="{1432ABBC-8382-49F0-84DB-6EBC00C556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FD32DE6-AA18-49A2-AB2A-3CAFC8072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8">
                                            <p:graphicEl>
                                              <a:dgm id="{2FD32DE6-AA18-49A2-AB2A-3CAFC8072C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F2BDAB2-6370-4563-91EB-15A00F6C6B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8">
                                            <p:graphicEl>
                                              <a:dgm id="{4F2BDAB2-6370-4563-91EB-15A00F6C6B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DCB084A-3D9F-4D9C-A49D-6F62FCC6EF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8">
                                            <p:graphicEl>
                                              <a:dgm id="{8DCB084A-3D9F-4D9C-A49D-6F62FCC6EF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018" y="-330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органов местного самоуправления в 2017 году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19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7119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80" y="6597352"/>
            <a:ext cx="911364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794405865"/>
              </p:ext>
            </p:extLst>
          </p:nvPr>
        </p:nvGraphicFramePr>
        <p:xfrm>
          <a:off x="1" y="1177448"/>
          <a:ext cx="9143999" cy="5635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Скругленная прямоугольная выноска 6"/>
          <p:cNvSpPr/>
          <p:nvPr/>
        </p:nvSpPr>
        <p:spPr bwMode="auto">
          <a:xfrm>
            <a:off x="3275856" y="3645024"/>
            <a:ext cx="3024336" cy="576064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редусмотрено 95%</a:t>
            </a:r>
          </a:p>
        </p:txBody>
      </p:sp>
    </p:spTree>
    <p:extLst>
      <p:ext uri="{BB962C8B-B14F-4D97-AF65-F5344CB8AC3E}">
        <p14:creationId xmlns:p14="http://schemas.microsoft.com/office/powerpoint/2010/main" xmlns="" val="325348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018" y="-330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проекта бюджета основывается на требованиях и показателях 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7119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80" y="6597352"/>
            <a:ext cx="911364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Содержимое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91075140"/>
              </p:ext>
            </p:extLst>
          </p:nvPr>
        </p:nvGraphicFramePr>
        <p:xfrm>
          <a:off x="-461676" y="1079006"/>
          <a:ext cx="10074235" cy="5341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405174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16125CF1-F8BB-407D-84C4-28E6B1CF51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>
                                            <p:graphicEl>
                                              <a:dgm id="{16125CF1-F8BB-407D-84C4-28E6B1CF51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FAC77B4-5DDE-4819-BFC7-A1EDC18BD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>
                                            <p:graphicEl>
                                              <a:dgm id="{8FAC77B4-5DDE-4819-BFC7-A1EDC18BD4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F89F89E7-F6E1-4A08-BC2B-9820C1F77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>
                                            <p:graphicEl>
                                              <a:dgm id="{F89F89E7-F6E1-4A08-BC2B-9820C1F77B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E06B5488-4EE0-4B75-9410-7A36368DF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>
                                            <p:graphicEl>
                                              <a:dgm id="{E06B5488-4EE0-4B75-9410-7A36368DFE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018" y="-330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передаваемые городу Покачи на 2017 год и плановый период 2018-2019 годы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20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7119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80" y="6597352"/>
            <a:ext cx="911364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57484438"/>
              </p:ext>
            </p:extLst>
          </p:nvPr>
        </p:nvGraphicFramePr>
        <p:xfrm>
          <a:off x="15180" y="1095168"/>
          <a:ext cx="9113640" cy="5783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2716"/>
                <a:gridCol w="1910924"/>
              </a:tblGrid>
              <a:tr h="6494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субвенции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 на 2017 год,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626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Финансовое обеспечение КДН, АК, ВУС, ЗАГС, Опеки,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16 093,7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26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Поддержка сельхозпроизводителей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1 012,0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26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Программы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обеспечения гарантий на получение образования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383 370,3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26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питанием отдельных категорий учащихся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17 096,6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26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 организацию отдыха и оздоровления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2 760,7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26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 компенсацию части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род.платы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 содержание детей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16 574,0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26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 меры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соц.поддержки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детям-сиротам,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оставшимся без попечения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11 649,3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26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Составление списка кандидатов в присяжные заседатели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26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 проведение мероприятий по безнадзорным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животным, проведению дезинсекции и дератизации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694,6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26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 хранение и комплектование архивных документов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223,1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597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 обеспечение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жильем отдельных категорий граждан, в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детей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10 377,9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597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 организацию деятельности по обращению с ТКО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26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459 873,8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7775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018" y="-330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на 2017 год по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производственной сферы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21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7119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80" y="6597352"/>
            <a:ext cx="911364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403178"/>
              </p:ext>
            </p:extLst>
          </p:nvPr>
        </p:nvGraphicFramePr>
        <p:xfrm>
          <a:off x="43855" y="1095165"/>
          <a:ext cx="9036497" cy="537956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702457"/>
                <a:gridCol w="1444680"/>
                <a:gridCol w="1444680"/>
                <a:gridCol w="1444680"/>
              </a:tblGrid>
              <a:tr h="533635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финансового обеспечения,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92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Местный бюджет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Окружной бюджет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содержания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автомобильных дорог, в том числе светофоров и разметка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375,27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27 375,27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разработку градостроительных документов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6 974,16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767,16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6 207,00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строительство (реконструкцию), капитальный ремонт и ремонт автомобильных дорог 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12 979,26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648,96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12 330,30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 развитие агропромышленного комплекса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1 197,00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1 197,00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 повышение антитеррористической безопасности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160,00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160,00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организацию пассажирских перевозок 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11 094,60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11 094,60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профилактику правонарушений </a:t>
                      </a:r>
                    </a:p>
                    <a:p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(ДНД, видеонаблюдение, система 112)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1 829,30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1 236,00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593,30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2705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018" y="-330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на 2017 год по программам производственной сферы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22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7119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80" y="6597352"/>
            <a:ext cx="911364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0100137"/>
              </p:ext>
            </p:extLst>
          </p:nvPr>
        </p:nvGraphicFramePr>
        <p:xfrm>
          <a:off x="-13633" y="1100752"/>
          <a:ext cx="9142452" cy="54459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57595"/>
                <a:gridCol w="1461619"/>
                <a:gridCol w="1461619"/>
                <a:gridCol w="1461619"/>
              </a:tblGrid>
              <a:tr h="672064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финансового обеспечения,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20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Местный бюджет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Окружной бюджет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функционирования городского освещения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9 003,87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9 003,87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 подготовку объектов ЖКХ к осенне-зимнему периоду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7 092,67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401,47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6 691,2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содержание и управление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муниципальным имуществом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5 570,00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5 570,00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капитальный ремонт муниципальных объектов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60,00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улучшение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жил.условий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отдельных категорий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5 410,00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310,20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5 099,80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 проведение </a:t>
                      </a:r>
                      <a:r>
                        <a:rPr lang="ru-RU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инсектецидной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акарицидной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обработки и экологические мероприятия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466,80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466,80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содержание и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озеленение территории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1 814,00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1 814,00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645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018" y="-330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на 2017 год по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социальной сферы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23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7119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80" y="6597352"/>
            <a:ext cx="911364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9382106"/>
              </p:ext>
            </p:extLst>
          </p:nvPr>
        </p:nvGraphicFramePr>
        <p:xfrm>
          <a:off x="107503" y="1100752"/>
          <a:ext cx="8928993" cy="54194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30530"/>
                <a:gridCol w="2098463"/>
              </a:tblGrid>
              <a:tr h="88340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финансового обеспечения,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противодействие коррупции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развитие муниципальной службы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200,00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организацию отдыха детей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3 508,15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развитие образования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4 652,71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физическую культуру и спорт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6 573,70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молодежной политики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500,00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сохранение и развитие сферы культуры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11 100,00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развитие информационной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структуры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5 186,00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поддержку СОНКО, поддержку СМП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195,00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659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018" y="-330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юридическим лицам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(кроме муниципальных учреждений)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24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7119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80" y="6597352"/>
            <a:ext cx="911364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47796338"/>
              </p:ext>
            </p:extLst>
          </p:nvPr>
        </p:nvGraphicFramePr>
        <p:xfrm>
          <a:off x="16733" y="1095165"/>
          <a:ext cx="9001156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65773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E127FE7-AA68-46E5-9744-187D02BBB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FE127FE7-AA68-46E5-9744-187D02BBBC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FE127FE7-AA68-46E5-9744-187D02BBB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graphicEl>
                                              <a:dgm id="{FE127FE7-AA68-46E5-9744-187D02BBB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1378E3B-42D3-4D63-8787-2799C01B2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graphicEl>
                                              <a:dgm id="{51378E3B-42D3-4D63-8787-2799C01B2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dgm id="{51378E3B-42D3-4D63-8787-2799C01B2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graphicEl>
                                              <a:dgm id="{51378E3B-42D3-4D63-8787-2799C01B2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6D89C69-7151-49DD-9072-4C3D29E55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graphicEl>
                                              <a:dgm id="{86D89C69-7151-49DD-9072-4C3D29E559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graphicEl>
                                              <a:dgm id="{86D89C69-7151-49DD-9072-4C3D29E55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graphicEl>
                                              <a:dgm id="{86D89C69-7151-49DD-9072-4C3D29E55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526156E-F909-4638-BC87-D05BCF522D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graphicEl>
                                              <a:dgm id="{8526156E-F909-4638-BC87-D05BCF522D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graphicEl>
                                              <a:dgm id="{8526156E-F909-4638-BC87-D05BCF522D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graphicEl>
                                              <a:dgm id="{8526156E-F909-4638-BC87-D05BCF522D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0CCEDFD-A09E-48EB-B1B8-CA3DE44B7E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graphicEl>
                                              <a:dgm id="{20CCEDFD-A09E-48EB-B1B8-CA3DE44B7E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graphicEl>
                                              <a:dgm id="{20CCEDFD-A09E-48EB-B1B8-CA3DE44B7E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graphicEl>
                                              <a:dgm id="{20CCEDFD-A09E-48EB-B1B8-CA3DE44B7E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C0BAB7A-E1A9-487B-9942-8EC561C2B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graphicEl>
                                              <a:dgm id="{CC0BAB7A-E1A9-487B-9942-8EC561C2B9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graphicEl>
                                              <a:dgm id="{CC0BAB7A-E1A9-487B-9942-8EC561C2B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graphicEl>
                                              <a:dgm id="{CC0BAB7A-E1A9-487B-9942-8EC561C2B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085A2A6-1D4B-4D8E-B0B4-0DD6E4871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graphicEl>
                                              <a:dgm id="{3085A2A6-1D4B-4D8E-B0B4-0DD6E48717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graphicEl>
                                              <a:dgm id="{3085A2A6-1D4B-4D8E-B0B4-0DD6E4871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graphicEl>
                                              <a:dgm id="{3085A2A6-1D4B-4D8E-B0B4-0DD6E48717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E77DAFD-0F0E-41BE-87D3-EEB228092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graphicEl>
                                              <a:dgm id="{2E77DAFD-0F0E-41BE-87D3-EEB228092D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graphicEl>
                                              <a:dgm id="{2E77DAFD-0F0E-41BE-87D3-EEB228092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graphicEl>
                                              <a:dgm id="{2E77DAFD-0F0E-41BE-87D3-EEB228092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1808D13-1723-4525-9EE9-41B6A8473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graphicEl>
                                              <a:dgm id="{01808D13-1723-4525-9EE9-41B6A84734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graphicEl>
                                              <a:dgm id="{01808D13-1723-4525-9EE9-41B6A8473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graphicEl>
                                              <a:dgm id="{01808D13-1723-4525-9EE9-41B6A8473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A2A42CD-88D4-46C1-A499-E26929D3A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graphicEl>
                                              <a:dgm id="{2A2A42CD-88D4-46C1-A499-E26929D3AF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graphicEl>
                                              <a:dgm id="{2A2A42CD-88D4-46C1-A499-E26929D3A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graphicEl>
                                              <a:dgm id="{2A2A42CD-88D4-46C1-A499-E26929D3A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528A15A-A162-42D9-BDDE-68DCA51D0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graphicEl>
                                              <a:dgm id="{E528A15A-A162-42D9-BDDE-68DCA51D0D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graphicEl>
                                              <a:dgm id="{E528A15A-A162-42D9-BDDE-68DCA51D0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graphicEl>
                                              <a:dgm id="{E528A15A-A162-42D9-BDDE-68DCA51D0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3BA10EA-375B-4958-8B8D-F15D6D68D1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>
                                            <p:graphicEl>
                                              <a:dgm id="{C3BA10EA-375B-4958-8B8D-F15D6D68D1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graphicEl>
                                              <a:dgm id="{C3BA10EA-375B-4958-8B8D-F15D6D68D1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graphicEl>
                                              <a:dgm id="{C3BA10EA-375B-4958-8B8D-F15D6D68D1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22F2DBB-C029-4A67-B2FE-9B013D1F8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>
                                            <p:graphicEl>
                                              <a:dgm id="{322F2DBB-C029-4A67-B2FE-9B013D1F85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graphicEl>
                                              <a:dgm id="{322F2DBB-C029-4A67-B2FE-9B013D1F8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graphicEl>
                                              <a:dgm id="{322F2DBB-C029-4A67-B2FE-9B013D1F8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5B22B9E-90E4-433F-B781-B0C967CD9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">
                                            <p:graphicEl>
                                              <a:dgm id="{15B22B9E-90E4-433F-B781-B0C967CD97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>
                                            <p:graphicEl>
                                              <a:dgm id="{15B22B9E-90E4-433F-B781-B0C967CD9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">
                                            <p:graphicEl>
                                              <a:dgm id="{15B22B9E-90E4-433F-B781-B0C967CD9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11783" y="22048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ДЕФИЦИТ/ПРОФИЦИТ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25</a:t>
            </a:fld>
            <a:endParaRPr lang="ru-RU" dirty="0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1937" y="188640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8161" b="29268"/>
          <a:stretch/>
        </p:blipFill>
        <p:spPr bwMode="auto">
          <a:xfrm>
            <a:off x="0" y="6453336"/>
            <a:ext cx="4932040" cy="4046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Рисунок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8161" b="29268"/>
          <a:stretch/>
        </p:blipFill>
        <p:spPr bwMode="auto">
          <a:xfrm>
            <a:off x="4283968" y="6453336"/>
            <a:ext cx="4860032" cy="4046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8988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018" y="-330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Источники финансирования дефицита бюджета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города Покачи в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2016-2019 годы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26</a:t>
            </a:fld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80" y="6607174"/>
            <a:ext cx="9113640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7119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Содержимое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64895242"/>
              </p:ext>
            </p:extLst>
          </p:nvPr>
        </p:nvGraphicFramePr>
        <p:xfrm>
          <a:off x="0" y="1124743"/>
          <a:ext cx="9144000" cy="573567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835696"/>
                <a:gridCol w="1869179"/>
                <a:gridCol w="1340074"/>
                <a:gridCol w="1576558"/>
                <a:gridCol w="1406877"/>
                <a:gridCol w="1115616"/>
              </a:tblGrid>
              <a:tr h="82054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2016 первоначально,               </a:t>
                      </a:r>
                      <a:r>
                        <a:rPr lang="ru-RU" sz="1600" u="none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u="none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u="non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оценка, </a:t>
                      </a:r>
                      <a:r>
                        <a:rPr kumimoji="0" lang="ru-RU" sz="1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план,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u="sng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прогноз, </a:t>
                      </a:r>
                      <a:r>
                        <a:rPr kumimoji="0" lang="ru-RU" sz="1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u="sng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прогноз, </a:t>
                      </a:r>
                      <a:r>
                        <a:rPr kumimoji="0" lang="ru-RU" sz="1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288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Дефицит/ профицит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26 900,00</a:t>
                      </a:r>
                      <a:endParaRPr kumimoji="0"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54 894,41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58818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кредит</a:t>
                      </a:r>
                      <a:endParaRPr kumimoji="0" lang="ru-RU" sz="16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9747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привлечение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400" b="0" i="1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400" b="0" i="1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1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9747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0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погашение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400" b="0" i="1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400" b="0" i="1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1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726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Коммерческий кредит</a:t>
                      </a:r>
                      <a:endParaRPr kumimoji="0" lang="ru-RU" sz="16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26 900,0</a:t>
                      </a:r>
                      <a:endParaRPr kumimoji="0"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26 900,0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9747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привлечение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900,0</a:t>
                      </a:r>
                      <a:endParaRPr kumimoji="0" lang="ru-RU" sz="1400" b="0" i="1" u="none" strike="noStrike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900,0</a:t>
                      </a:r>
                      <a:endParaRPr kumimoji="0" lang="ru-RU" sz="1400" b="0" i="1" u="none" strike="noStrike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1" u="none" strike="noStrike" kern="120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</a:t>
                      </a:r>
                      <a:r>
                        <a:rPr kumimoji="0" lang="ru-RU" sz="1400" b="0" i="1" u="none" strike="noStrike" kern="1200" baseline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900,0</a:t>
                      </a:r>
                      <a:endParaRPr kumimoji="0" lang="ru-RU" sz="1400" b="0" i="1" u="none" strike="noStrike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900,0</a:t>
                      </a:r>
                      <a:endParaRPr kumimoji="0" lang="ru-RU" sz="1400" b="0" i="1" u="none" strike="noStrike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0" i="1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9747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погашение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- 49 000,0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- 49 000,0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1" u="none" strike="noStrike" kern="120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- 75</a:t>
                      </a:r>
                      <a:r>
                        <a:rPr lang="ru-RU" sz="1400" b="0" i="1" u="none" strike="noStrike" kern="1200" baseline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900,0</a:t>
                      </a:r>
                      <a:endParaRPr lang="ru-RU" sz="1400" b="0" i="1" u="none" strike="noStrike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- 75</a:t>
                      </a:r>
                      <a:r>
                        <a:rPr lang="ru-RU" sz="1400" b="0" i="1" u="none" strike="noStrike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900,0</a:t>
                      </a:r>
                      <a:endParaRPr lang="ru-RU" sz="1400" b="0" i="1" u="none" strike="noStrike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0" i="1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803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остатков на счетах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27 994,4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222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Продажа акций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8525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018" y="-330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Долговые обязательства города Покачи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2017 год и на плановый период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27</a:t>
            </a:fld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80" y="6525344"/>
            <a:ext cx="9113640" cy="332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7119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860742019"/>
              </p:ext>
            </p:extLst>
          </p:nvPr>
        </p:nvGraphicFramePr>
        <p:xfrm>
          <a:off x="64642" y="1095165"/>
          <a:ext cx="9079358" cy="5762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43566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235A6B-8000-49B6-B0CF-335E4CB56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2235A6B-8000-49B6-B0CF-335E4CB56D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F01A72-6774-4672-9642-D4E982381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F2F01A72-6774-4672-9642-D4E9823818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0FE9A0-C987-494E-9E13-79F45B1F3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D60FE9A0-C987-494E-9E13-79F45B1F33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0C2CA8-62F0-4B8F-B097-F6532FFEE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380C2CA8-62F0-4B8F-B097-F6532FFEE2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28</a:t>
            </a:fld>
            <a:endParaRPr lang="ru-RU" dirty="0"/>
          </a:p>
        </p:txBody>
      </p:sp>
      <p:sp>
        <p:nvSpPr>
          <p:cNvPr id="4" name="Содержимое 4"/>
          <p:cNvSpPr txBox="1">
            <a:spLocks/>
          </p:cNvSpPr>
          <p:nvPr/>
        </p:nvSpPr>
        <p:spPr>
          <a:xfrm>
            <a:off x="539552" y="1340768"/>
            <a:ext cx="8223448" cy="48314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Комитет финансов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администрации города Покачи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ул.Мира д.8/1                                                                                                                     телефон: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г. Покачи                                                                                                   (34669) 7-19-33, 7-19-32                                                             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Тюменской области, 628661                                                                                                   факс: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Режим работы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                                                                                                       (34669) 7-42-70 </a:t>
            </a:r>
            <a:r>
              <a:rPr kumimoji="0" lang="ru-RU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Понедельник-пятница                                                                                                      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e-mail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                                     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 8.30 до 17.12                                                                                              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hlinkClick r:id="rId2"/>
              </a:rPr>
              <a:t>komfin@admpokachi.ru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Обед с12.30 до 14.00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4018" y="-330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7119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018" y="-330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на 2017-2019 годы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7119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80" y="6597352"/>
            <a:ext cx="911364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7559213"/>
              </p:ext>
            </p:extLst>
          </p:nvPr>
        </p:nvGraphicFramePr>
        <p:xfrm>
          <a:off x="15180" y="1143272"/>
          <a:ext cx="9113640" cy="548526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027230"/>
                <a:gridCol w="1246615"/>
                <a:gridCol w="1319945"/>
                <a:gridCol w="1173284"/>
                <a:gridCol w="1173284"/>
                <a:gridCol w="1173282"/>
              </a:tblGrid>
              <a:tr h="5156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 </a:t>
                      </a:r>
                      <a:b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(отчет)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             </a:t>
                      </a:r>
                      <a:b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(оценка)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97457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Годовое население (среднегодовая), тыс. чел.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17,815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17,995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18,188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18,378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18,558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304928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Среднесписочная численность работников малых и средних предприятий, включая 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микропредприятия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(без внешних совместителей), 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тыс.чел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941223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начисленной заработной платы всех работников, 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129,51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132,09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136,84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139,12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045966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промышленного производства (в % к предыдущему году в сопоставимых ценах)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318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018" y="-330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бюджета города Покачи на текущий и плановый периоды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7119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80" y="6597352"/>
            <a:ext cx="911364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6381914"/>
              </p:ext>
            </p:extLst>
          </p:nvPr>
        </p:nvGraphicFramePr>
        <p:xfrm>
          <a:off x="15178" y="1119219"/>
          <a:ext cx="9128819" cy="5341608"/>
        </p:xfrm>
        <a:graphic>
          <a:graphicData uri="http://schemas.openxmlformats.org/drawingml/2006/table">
            <a:tbl>
              <a:tblPr firstRow="1" bandRow="1">
                <a:effectLst/>
                <a:tableStyleId>{BC89EF96-8CEA-46FF-86C4-4CE0E7609802}</a:tableStyleId>
              </a:tblPr>
              <a:tblGrid>
                <a:gridCol w="1388470"/>
                <a:gridCol w="1219764"/>
                <a:gridCol w="1304117"/>
                <a:gridCol w="1304117"/>
                <a:gridCol w="1304117"/>
                <a:gridCol w="1304117"/>
                <a:gridCol w="1304117"/>
              </a:tblGrid>
              <a:tr h="10765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  <a:p>
                      <a:pPr algn="ctr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 </a:t>
                      </a:r>
                    </a:p>
                    <a:p>
                      <a:pPr algn="ctr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первона-чальный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2016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оценка, </a:t>
                      </a:r>
                      <a:r>
                        <a:rPr kumimoji="0" lang="ru-RU" sz="1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52768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1 412 912,67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1 140 430, 50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1 496</a:t>
                      </a:r>
                      <a:r>
                        <a:rPr kumimoji="0" lang="ru-RU" sz="1600" b="1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082,21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1 192 729,50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1 032 041,50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1 017 363,9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72671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288 497,29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u="none" strike="noStrike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269 641,90</a:t>
                      </a:r>
                      <a:endParaRPr kumimoji="0" lang="ru-RU" sz="16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286 983,14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275 701,50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280 154,60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284 482,70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726717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kumimoji="0" lang="ru-RU" sz="16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1 255 152,79</a:t>
                      </a:r>
                      <a:endParaRPr kumimoji="0" lang="ru-RU" sz="16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6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1 167 330,50</a:t>
                      </a:r>
                      <a:endParaRPr kumimoji="0" lang="ru-RU" sz="1600" b="1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1 550 976,62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1 192 729,50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1 032 041,50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1 017 363,9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72671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т.ч.на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полномочия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459 534,73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431 663,50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446 357,50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459 873,80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435 558,20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419 162,30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726717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Дефицит(-)/ профицит(+)</a:t>
                      </a:r>
                      <a:endParaRPr kumimoji="0" lang="ru-RU" sz="16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157 759,88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-26</a:t>
                      </a:r>
                      <a:r>
                        <a:rPr kumimoji="0" lang="ru-RU" sz="1600" b="1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900,00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-54 894,41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83049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долга на 31.12.</a:t>
                      </a:r>
                      <a:endParaRPr kumimoji="0" lang="ru-RU" sz="16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49 000,00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75 900,00 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75 900,00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75 900,00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kumimoji="0" lang="ru-RU" sz="1600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900,00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75 900,00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337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11783" y="2276872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1937" y="188640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8161" b="29268"/>
          <a:stretch/>
        </p:blipFill>
        <p:spPr bwMode="auto">
          <a:xfrm>
            <a:off x="0" y="6453336"/>
            <a:ext cx="4932040" cy="4046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Рисунок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8161" b="29268"/>
          <a:stretch/>
        </p:blipFill>
        <p:spPr bwMode="auto">
          <a:xfrm>
            <a:off x="4283968" y="6453336"/>
            <a:ext cx="4860032" cy="4046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88710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018" y="-330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Первоочередные задачи налоговой политики на2017-2019 годы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7119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80" y="6597352"/>
            <a:ext cx="911364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730552813"/>
              </p:ext>
            </p:extLst>
          </p:nvPr>
        </p:nvGraphicFramePr>
        <p:xfrm>
          <a:off x="15180" y="1143273"/>
          <a:ext cx="9021316" cy="5317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95180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53BF3BF-8421-4017-A6F4-DC4ACF4F7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653BF3BF-8421-4017-A6F4-DC4ACF4F77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05AC01-2E5D-4109-844E-6DCDC9E875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C705AC01-2E5D-4109-844E-6DCDC9E875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CF9AEE5-8B0D-4207-B9EB-C558107C6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FCF9AEE5-8B0D-4207-B9EB-C558107C62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E18079C-BD96-4054-B6F7-DC5D1A5E82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6E18079C-BD96-4054-B6F7-DC5D1A5E82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99D2E4E-B9AB-413B-B845-DA86825E19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399D2E4E-B9AB-413B-B845-DA86825E19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558C21-5CDB-4172-B557-553E494F6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27558C21-5CDB-4172-B557-553E494F64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8150CE-15FB-4398-92B8-2F4A88A2D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B98150CE-15FB-4398-92B8-2F4A88A2D8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DE383FD-1604-47BE-8308-D8363A614D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9DE383FD-1604-47BE-8308-D8363A614D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018" y="-330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доходной части бюджета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2017-2019 годов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7119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80" y="6597352"/>
            <a:ext cx="911364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892022179"/>
              </p:ext>
            </p:extLst>
          </p:nvPr>
        </p:nvGraphicFramePr>
        <p:xfrm>
          <a:off x="70470" y="2636912"/>
          <a:ext cx="8966026" cy="3823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-4018" y="2018495"/>
            <a:ext cx="89660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– 42,6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%, 2018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– 41,8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%, 2019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– 41,0 %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0470" y="1095165"/>
            <a:ext cx="89660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нормами законодательства принято решение Думы города Покачи от 30.09.2016 года №111 о замене дотации на обеспеченность дополнительным нормативом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налога на доходы физических лиц: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284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25392" y="-9011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города Покачи в период 2016-2019 годов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7119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80" y="6597352"/>
            <a:ext cx="911364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28757665"/>
              </p:ext>
            </p:extLst>
          </p:nvPr>
        </p:nvGraphicFramePr>
        <p:xfrm>
          <a:off x="-324544" y="1119218"/>
          <a:ext cx="9865096" cy="5638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94020782"/>
              </p:ext>
            </p:extLst>
          </p:nvPr>
        </p:nvGraphicFramePr>
        <p:xfrm>
          <a:off x="5148064" y="1628800"/>
          <a:ext cx="1268711" cy="360040"/>
        </p:xfrm>
        <a:graphic>
          <a:graphicData uri="http://schemas.openxmlformats.org/presentationml/2006/ole">
            <p:oleObj spid="_x0000_s1222" name="Лист" r:id="rId6" imgW="704777" imgH="200070" progId="Excel.Sheet.12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9703401"/>
              </p:ext>
            </p:extLst>
          </p:nvPr>
        </p:nvGraphicFramePr>
        <p:xfrm>
          <a:off x="2627784" y="1772816"/>
          <a:ext cx="1212335" cy="344041"/>
        </p:xfrm>
        <a:graphic>
          <a:graphicData uri="http://schemas.openxmlformats.org/presentationml/2006/ole">
            <p:oleObj spid="_x0000_s1223" name="Лист" r:id="rId7" imgW="704777" imgH="200070" progId="Excel.Sheet.12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70025758"/>
              </p:ext>
            </p:extLst>
          </p:nvPr>
        </p:nvGraphicFramePr>
        <p:xfrm>
          <a:off x="3851920" y="1133457"/>
          <a:ext cx="1288185" cy="365566"/>
        </p:xfrm>
        <a:graphic>
          <a:graphicData uri="http://schemas.openxmlformats.org/presentationml/2006/ole">
            <p:oleObj spid="_x0000_s1224" name="Лист" r:id="rId8" imgW="704777" imgH="200070" progId="Excel.Sheet.12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21357486"/>
              </p:ext>
            </p:extLst>
          </p:nvPr>
        </p:nvGraphicFramePr>
        <p:xfrm>
          <a:off x="6372200" y="1988840"/>
          <a:ext cx="1212335" cy="344041"/>
        </p:xfrm>
        <a:graphic>
          <a:graphicData uri="http://schemas.openxmlformats.org/presentationml/2006/ole">
            <p:oleObj spid="_x0000_s1225" name="Лист" r:id="rId9" imgW="704777" imgH="200070" progId="Excel.Sheet.12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85330665"/>
              </p:ext>
            </p:extLst>
          </p:nvPr>
        </p:nvGraphicFramePr>
        <p:xfrm>
          <a:off x="7611758" y="1988840"/>
          <a:ext cx="1280722" cy="344041"/>
        </p:xfrm>
        <a:graphic>
          <a:graphicData uri="http://schemas.openxmlformats.org/presentationml/2006/ole">
            <p:oleObj spid="_x0000_s1226" name="Лист" r:id="rId10" imgW="704777" imgH="200070" progId="Excel.Sheet.12">
              <p:embed/>
            </p:oleObj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7971630" y="1146484"/>
            <a:ext cx="1058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43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018" y="-33064"/>
            <a:ext cx="8320434" cy="11282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бюджета города Покачи</a:t>
            </a:r>
            <a:b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2016-2019 годов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6737" y="-57119"/>
            <a:ext cx="10001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80" y="6597352"/>
            <a:ext cx="911364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Содержимое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89805441"/>
              </p:ext>
            </p:extLst>
          </p:nvPr>
        </p:nvGraphicFramePr>
        <p:xfrm>
          <a:off x="0" y="1017656"/>
          <a:ext cx="9144000" cy="6054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956376" y="1776553"/>
            <a:ext cx="1058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29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5869</TotalTime>
  <Words>2077</Words>
  <Application>Microsoft Office PowerPoint</Application>
  <PresentationFormat>Экран (4:3)</PresentationFormat>
  <Paragraphs>621</Paragraphs>
  <Slides>28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Тема Office</vt:lpstr>
      <vt:lpstr>Лист</vt:lpstr>
      <vt:lpstr>Бюджет города Покачи на очередной 2017 год и на плановый период 2018 и 2019 годов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Finansist-4</cp:lastModifiedBy>
  <cp:revision>966</cp:revision>
  <cp:lastPrinted>2016-05-25T06:05:40Z</cp:lastPrinted>
  <dcterms:created xsi:type="dcterms:W3CDTF">2013-05-18T18:27:44Z</dcterms:created>
  <dcterms:modified xsi:type="dcterms:W3CDTF">2017-11-29T17:33:17Z</dcterms:modified>
</cp:coreProperties>
</file>